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9"/>
  </p:handoutMasterIdLst>
  <p:sldIdLst>
    <p:sldId id="256" r:id="rId2"/>
    <p:sldId id="272" r:id="rId3"/>
    <p:sldId id="273" r:id="rId4"/>
    <p:sldId id="260" r:id="rId5"/>
    <p:sldId id="265" r:id="rId6"/>
    <p:sldId id="267" r:id="rId7"/>
    <p:sldId id="261" r:id="rId8"/>
    <p:sldId id="257" r:id="rId9"/>
    <p:sldId id="258" r:id="rId10"/>
    <p:sldId id="259" r:id="rId11"/>
    <p:sldId id="274" r:id="rId12"/>
    <p:sldId id="275" r:id="rId13"/>
    <p:sldId id="276" r:id="rId14"/>
    <p:sldId id="277" r:id="rId15"/>
    <p:sldId id="278" r:id="rId16"/>
    <p:sldId id="279" r:id="rId17"/>
    <p:sldId id="280" r:id="rId1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541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ierpaolo\Documents\0000--2222%20World%20Birth%20Defects%20Day%20%202016%20March%203,%20Edition\Thunderclap%20nostro%20e%20di%20altri\Monitoraggio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ierpaolo\Documents\0000--2222%20World%20Birth%20Defects%20Day%20%202016%20March%203,%20Edition\Thunderclap%20nostro%20e%20di%20altri\Monitoraggio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ierpaolo\Documents\0000--2222%20World%20Birth%20Defects%20Day%20%202016%20March%203,%20Edition\Thunderclap%20nostro%20e%20di%20altri\Monitoraggio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ierpaolo\Documents\0000--2222%20World%20Birth%20Defects%20Day%20%202016%20March%203,%20Edition\Thunderclap%20nostro%20e%20di%20altri\Monitoraggi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/>
          <a:lstStyle/>
          <a:p>
            <a:pPr>
              <a:defRPr sz="2000">
                <a:solidFill>
                  <a:srgbClr val="7030A0"/>
                </a:solidFill>
              </a:defRPr>
            </a:pPr>
            <a:r>
              <a:rPr lang="en-US" sz="2000" dirty="0">
                <a:solidFill>
                  <a:srgbClr val="7030A0"/>
                </a:solidFill>
              </a:rPr>
              <a:t>Social Reach</a:t>
            </a:r>
          </a:p>
        </c:rich>
      </c:tx>
      <c:layout>
        <c:manualLayout>
          <c:xMode val="edge"/>
          <c:yMode val="edge"/>
          <c:x val="0.35325624739013672"/>
          <c:y val="5.8789764100285184E-2"/>
        </c:manualLayout>
      </c:layout>
      <c:overlay val="1"/>
      <c:spPr>
        <a:solidFill>
          <a:schemeClr val="bg1"/>
        </a:solidFill>
      </c:spPr>
    </c:title>
    <c:plotArea>
      <c:layout/>
      <c:lineChart>
        <c:grouping val="standard"/>
        <c:ser>
          <c:idx val="0"/>
          <c:order val="0"/>
          <c:marker>
            <c:symbol val="none"/>
          </c:marker>
          <c:dLbls>
            <c:dLbl>
              <c:idx val="29"/>
              <c:layout>
                <c:manualLayout>
                  <c:x val="-2.244700083829072E-2"/>
                  <c:y val="-4.8100716082051492E-2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200" b="1">
                      <a:solidFill>
                        <a:srgbClr val="FF0000"/>
                      </a:solidFill>
                    </a:defRPr>
                  </a:pPr>
                  <a:endParaRPr lang="it-IT"/>
                </a:p>
              </c:txPr>
              <c:showVal val="1"/>
            </c:dLbl>
            <c:delete val="1"/>
            <c:txPr>
              <a:bodyPr/>
              <a:lstStyle/>
              <a:p>
                <a:pPr>
                  <a:defRPr sz="1200" b="1">
                    <a:solidFill>
                      <a:srgbClr val="FF0000"/>
                    </a:solidFill>
                  </a:defRPr>
                </a:pPr>
                <a:endParaRPr lang="it-IT"/>
              </a:p>
            </c:txPr>
          </c:dLbls>
          <c:cat>
            <c:numRef>
              <c:f>Foglio1!$B$11:$B$40</c:f>
              <c:numCache>
                <c:formatCode>General</c:formatCode>
                <c:ptCount val="30"/>
                <c:pt idx="0">
                  <c:v>29</c:v>
                </c:pt>
                <c:pt idx="1">
                  <c:v>28</c:v>
                </c:pt>
                <c:pt idx="2">
                  <c:v>27</c:v>
                </c:pt>
                <c:pt idx="3">
                  <c:v>26</c:v>
                </c:pt>
                <c:pt idx="4">
                  <c:v>25</c:v>
                </c:pt>
                <c:pt idx="5">
                  <c:v>24</c:v>
                </c:pt>
                <c:pt idx="6">
                  <c:v>23</c:v>
                </c:pt>
                <c:pt idx="7">
                  <c:v>22</c:v>
                </c:pt>
                <c:pt idx="8">
                  <c:v>21</c:v>
                </c:pt>
                <c:pt idx="9">
                  <c:v>20</c:v>
                </c:pt>
                <c:pt idx="10">
                  <c:v>19</c:v>
                </c:pt>
                <c:pt idx="11">
                  <c:v>18</c:v>
                </c:pt>
                <c:pt idx="12">
                  <c:v>17</c:v>
                </c:pt>
                <c:pt idx="13">
                  <c:v>16</c:v>
                </c:pt>
                <c:pt idx="14">
                  <c:v>15</c:v>
                </c:pt>
                <c:pt idx="15">
                  <c:v>14</c:v>
                </c:pt>
                <c:pt idx="16">
                  <c:v>13</c:v>
                </c:pt>
                <c:pt idx="17">
                  <c:v>12</c:v>
                </c:pt>
                <c:pt idx="18">
                  <c:v>11</c:v>
                </c:pt>
                <c:pt idx="19">
                  <c:v>10</c:v>
                </c:pt>
                <c:pt idx="20">
                  <c:v>9</c:v>
                </c:pt>
                <c:pt idx="21">
                  <c:v>8</c:v>
                </c:pt>
                <c:pt idx="22">
                  <c:v>7</c:v>
                </c:pt>
                <c:pt idx="23">
                  <c:v>6</c:v>
                </c:pt>
                <c:pt idx="24">
                  <c:v>5</c:v>
                </c:pt>
                <c:pt idx="25">
                  <c:v>4</c:v>
                </c:pt>
                <c:pt idx="26">
                  <c:v>3</c:v>
                </c:pt>
                <c:pt idx="27">
                  <c:v>2</c:v>
                </c:pt>
                <c:pt idx="28">
                  <c:v>1</c:v>
                </c:pt>
                <c:pt idx="29">
                  <c:v>0</c:v>
                </c:pt>
              </c:numCache>
            </c:numRef>
          </c:cat>
          <c:val>
            <c:numRef>
              <c:f>Foglio1!$H$11:$H$40</c:f>
              <c:numCache>
                <c:formatCode>#,##0</c:formatCode>
                <c:ptCount val="30"/>
                <c:pt idx="0">
                  <c:v>34000</c:v>
                </c:pt>
                <c:pt idx="1">
                  <c:v>99000</c:v>
                </c:pt>
                <c:pt idx="2">
                  <c:v>112000</c:v>
                </c:pt>
                <c:pt idx="3">
                  <c:v>124269</c:v>
                </c:pt>
                <c:pt idx="4">
                  <c:v>130188</c:v>
                </c:pt>
                <c:pt idx="5">
                  <c:v>137283</c:v>
                </c:pt>
                <c:pt idx="6">
                  <c:v>147206</c:v>
                </c:pt>
                <c:pt idx="7">
                  <c:v>152482</c:v>
                </c:pt>
                <c:pt idx="8">
                  <c:v>158333</c:v>
                </c:pt>
                <c:pt idx="9">
                  <c:v>167980</c:v>
                </c:pt>
                <c:pt idx="10">
                  <c:v>171500</c:v>
                </c:pt>
                <c:pt idx="11">
                  <c:v>173500</c:v>
                </c:pt>
                <c:pt idx="12">
                  <c:v>179713</c:v>
                </c:pt>
                <c:pt idx="13">
                  <c:v>184226</c:v>
                </c:pt>
                <c:pt idx="14">
                  <c:v>194000</c:v>
                </c:pt>
                <c:pt idx="15">
                  <c:v>196000</c:v>
                </c:pt>
                <c:pt idx="16">
                  <c:v>197886</c:v>
                </c:pt>
                <c:pt idx="17">
                  <c:v>200000</c:v>
                </c:pt>
                <c:pt idx="18">
                  <c:v>205000</c:v>
                </c:pt>
                <c:pt idx="19">
                  <c:v>215739</c:v>
                </c:pt>
                <c:pt idx="20">
                  <c:v>248675</c:v>
                </c:pt>
                <c:pt idx="21">
                  <c:v>298537</c:v>
                </c:pt>
                <c:pt idx="22">
                  <c:v>426784</c:v>
                </c:pt>
                <c:pt idx="23">
                  <c:v>1165071</c:v>
                </c:pt>
                <c:pt idx="24">
                  <c:v>1195945</c:v>
                </c:pt>
                <c:pt idx="25">
                  <c:v>1695945</c:v>
                </c:pt>
                <c:pt idx="26">
                  <c:v>2741891</c:v>
                </c:pt>
                <c:pt idx="27">
                  <c:v>2876966</c:v>
                </c:pt>
                <c:pt idx="28">
                  <c:v>4567502</c:v>
                </c:pt>
                <c:pt idx="29">
                  <c:v>4833519</c:v>
                </c:pt>
              </c:numCache>
            </c:numRef>
          </c:val>
        </c:ser>
        <c:marker val="1"/>
        <c:axId val="97085696"/>
        <c:axId val="97387648"/>
      </c:lineChart>
      <c:catAx>
        <c:axId val="97085696"/>
        <c:scaling>
          <c:orientation val="minMax"/>
        </c:scaling>
        <c:axPos val="b"/>
        <c:majorGridlines/>
        <c:title>
          <c:tx>
            <c:rich>
              <a:bodyPr/>
              <a:lstStyle/>
              <a:p>
                <a:pPr>
                  <a:defRPr sz="1400">
                    <a:solidFill>
                      <a:srgbClr val="7030A0"/>
                    </a:solidFill>
                  </a:defRPr>
                </a:pPr>
                <a:r>
                  <a:rPr lang="en-US" sz="1400" dirty="0">
                    <a:solidFill>
                      <a:srgbClr val="7030A0"/>
                    </a:solidFill>
                  </a:rPr>
                  <a:t>Number of days to March 3</a:t>
                </a:r>
                <a:r>
                  <a:rPr lang="en-US" sz="1400" baseline="30000" dirty="0">
                    <a:solidFill>
                      <a:srgbClr val="7030A0"/>
                    </a:solidFill>
                  </a:rPr>
                  <a:t>rd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b="1">
                <a:solidFill>
                  <a:srgbClr val="7030A0"/>
                </a:solidFill>
              </a:defRPr>
            </a:pPr>
            <a:endParaRPr lang="it-IT"/>
          </a:p>
        </c:txPr>
        <c:crossAx val="97387648"/>
        <c:crosses val="autoZero"/>
        <c:auto val="1"/>
        <c:lblAlgn val="ctr"/>
        <c:lblOffset val="100"/>
      </c:catAx>
      <c:valAx>
        <c:axId val="97387648"/>
        <c:scaling>
          <c:orientation val="minMax"/>
          <c:max val="5000000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it-IT"/>
          </a:p>
        </c:txPr>
        <c:crossAx val="97085696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layout>
        <c:manualLayout>
          <c:xMode val="edge"/>
          <c:yMode val="edge"/>
          <c:x val="0.32764975900113663"/>
          <c:y val="5.5524708495280385E-2"/>
        </c:manualLayout>
      </c:layout>
      <c:overlay val="1"/>
      <c:spPr>
        <a:solidFill>
          <a:schemeClr val="bg1"/>
        </a:solidFill>
      </c:spPr>
      <c:txPr>
        <a:bodyPr/>
        <a:lstStyle/>
        <a:p>
          <a:pPr>
            <a:defRPr sz="2000">
              <a:solidFill>
                <a:srgbClr val="00B050"/>
              </a:solidFill>
            </a:defRPr>
          </a:pPr>
          <a:endParaRPr lang="it-IT"/>
        </a:p>
      </c:txPr>
    </c:title>
    <c:plotArea>
      <c:layout/>
      <c:lineChart>
        <c:grouping val="standard"/>
        <c:ser>
          <c:idx val="2"/>
          <c:order val="0"/>
          <c:tx>
            <c:strRef>
              <c:f>Foglio1!$F$10</c:f>
              <c:strCache>
                <c:ptCount val="1"/>
                <c:pt idx="0">
                  <c:v> Supporters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dLbls>
            <c:dLbl>
              <c:idx val="29"/>
              <c:layout>
                <c:manualLayout>
                  <c:x val="-7.5602905373419287E-3"/>
                  <c:y val="-3.1136618923344364E-2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200" b="1">
                      <a:solidFill>
                        <a:srgbClr val="FF0000"/>
                      </a:solidFill>
                    </a:defRPr>
                  </a:pPr>
                  <a:endParaRPr lang="it-IT"/>
                </a:p>
              </c:txPr>
              <c:showVal val="1"/>
            </c:dLbl>
            <c:delete val="1"/>
          </c:dLbls>
          <c:cat>
            <c:numRef>
              <c:f>Foglio1!$B$11:$B$40</c:f>
              <c:numCache>
                <c:formatCode>General</c:formatCode>
                <c:ptCount val="30"/>
                <c:pt idx="0">
                  <c:v>29</c:v>
                </c:pt>
                <c:pt idx="1">
                  <c:v>28</c:v>
                </c:pt>
                <c:pt idx="2">
                  <c:v>27</c:v>
                </c:pt>
                <c:pt idx="3">
                  <c:v>26</c:v>
                </c:pt>
                <c:pt idx="4">
                  <c:v>25</c:v>
                </c:pt>
                <c:pt idx="5">
                  <c:v>24</c:v>
                </c:pt>
                <c:pt idx="6">
                  <c:v>23</c:v>
                </c:pt>
                <c:pt idx="7">
                  <c:v>22</c:v>
                </c:pt>
                <c:pt idx="8">
                  <c:v>21</c:v>
                </c:pt>
                <c:pt idx="9">
                  <c:v>20</c:v>
                </c:pt>
                <c:pt idx="10">
                  <c:v>19</c:v>
                </c:pt>
                <c:pt idx="11">
                  <c:v>18</c:v>
                </c:pt>
                <c:pt idx="12">
                  <c:v>17</c:v>
                </c:pt>
                <c:pt idx="13">
                  <c:v>16</c:v>
                </c:pt>
                <c:pt idx="14">
                  <c:v>15</c:v>
                </c:pt>
                <c:pt idx="15">
                  <c:v>14</c:v>
                </c:pt>
                <c:pt idx="16">
                  <c:v>13</c:v>
                </c:pt>
                <c:pt idx="17">
                  <c:v>12</c:v>
                </c:pt>
                <c:pt idx="18">
                  <c:v>11</c:v>
                </c:pt>
                <c:pt idx="19">
                  <c:v>10</c:v>
                </c:pt>
                <c:pt idx="20">
                  <c:v>9</c:v>
                </c:pt>
                <c:pt idx="21">
                  <c:v>8</c:v>
                </c:pt>
                <c:pt idx="22">
                  <c:v>7</c:v>
                </c:pt>
                <c:pt idx="23">
                  <c:v>6</c:v>
                </c:pt>
                <c:pt idx="24">
                  <c:v>5</c:v>
                </c:pt>
                <c:pt idx="25">
                  <c:v>4</c:v>
                </c:pt>
                <c:pt idx="26">
                  <c:v>3</c:v>
                </c:pt>
                <c:pt idx="27">
                  <c:v>2</c:v>
                </c:pt>
                <c:pt idx="28">
                  <c:v>1</c:v>
                </c:pt>
                <c:pt idx="29">
                  <c:v>0</c:v>
                </c:pt>
              </c:numCache>
            </c:numRef>
          </c:cat>
          <c:val>
            <c:numRef>
              <c:f>Foglio1!$F$11:$F$40</c:f>
              <c:numCache>
                <c:formatCode>General</c:formatCode>
                <c:ptCount val="30"/>
                <c:pt idx="0">
                  <c:v>12</c:v>
                </c:pt>
                <c:pt idx="1">
                  <c:v>35</c:v>
                </c:pt>
                <c:pt idx="2">
                  <c:v>42</c:v>
                </c:pt>
                <c:pt idx="3">
                  <c:v>53</c:v>
                </c:pt>
                <c:pt idx="4">
                  <c:v>57</c:v>
                </c:pt>
                <c:pt idx="5">
                  <c:v>62</c:v>
                </c:pt>
                <c:pt idx="6">
                  <c:v>85</c:v>
                </c:pt>
                <c:pt idx="7">
                  <c:v>91</c:v>
                </c:pt>
                <c:pt idx="8">
                  <c:v>99</c:v>
                </c:pt>
                <c:pt idx="9">
                  <c:v>110</c:v>
                </c:pt>
                <c:pt idx="10">
                  <c:v>116</c:v>
                </c:pt>
                <c:pt idx="11">
                  <c:v>117</c:v>
                </c:pt>
                <c:pt idx="12">
                  <c:v>126</c:v>
                </c:pt>
                <c:pt idx="13">
                  <c:v>140</c:v>
                </c:pt>
                <c:pt idx="14">
                  <c:v>155</c:v>
                </c:pt>
                <c:pt idx="15">
                  <c:v>158</c:v>
                </c:pt>
                <c:pt idx="16">
                  <c:v>162</c:v>
                </c:pt>
                <c:pt idx="17">
                  <c:v>163</c:v>
                </c:pt>
                <c:pt idx="18">
                  <c:v>166</c:v>
                </c:pt>
                <c:pt idx="19">
                  <c:v>176</c:v>
                </c:pt>
                <c:pt idx="20">
                  <c:v>214</c:v>
                </c:pt>
                <c:pt idx="21">
                  <c:v>280</c:v>
                </c:pt>
                <c:pt idx="22">
                  <c:v>328</c:v>
                </c:pt>
                <c:pt idx="23">
                  <c:v>363</c:v>
                </c:pt>
                <c:pt idx="24">
                  <c:v>380</c:v>
                </c:pt>
                <c:pt idx="25">
                  <c:v>400</c:v>
                </c:pt>
                <c:pt idx="26">
                  <c:v>473</c:v>
                </c:pt>
                <c:pt idx="27">
                  <c:v>552</c:v>
                </c:pt>
                <c:pt idx="28">
                  <c:v>734</c:v>
                </c:pt>
                <c:pt idx="29">
                  <c:v>947</c:v>
                </c:pt>
              </c:numCache>
            </c:numRef>
          </c:val>
        </c:ser>
        <c:marker val="1"/>
        <c:axId val="103701888"/>
        <c:axId val="103953920"/>
      </c:lineChart>
      <c:catAx>
        <c:axId val="103701888"/>
        <c:scaling>
          <c:orientation val="minMax"/>
        </c:scaling>
        <c:axPos val="b"/>
        <c:majorGridlines/>
        <c:title>
          <c:tx>
            <c:rich>
              <a:bodyPr/>
              <a:lstStyle/>
              <a:p>
                <a:pPr>
                  <a:defRPr sz="1400">
                    <a:solidFill>
                      <a:srgbClr val="00B050"/>
                    </a:solidFill>
                  </a:defRPr>
                </a:pPr>
                <a:r>
                  <a:rPr lang="en-US" sz="1400" dirty="0">
                    <a:solidFill>
                      <a:srgbClr val="00B050"/>
                    </a:solidFill>
                  </a:rPr>
                  <a:t>Number  of Days to  March 3</a:t>
                </a:r>
                <a:r>
                  <a:rPr lang="en-US" sz="1400" baseline="30000" dirty="0">
                    <a:solidFill>
                      <a:srgbClr val="00B050"/>
                    </a:solidFill>
                  </a:rPr>
                  <a:t>rd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b="1">
                <a:solidFill>
                  <a:srgbClr val="00B050"/>
                </a:solidFill>
              </a:defRPr>
            </a:pPr>
            <a:endParaRPr lang="it-IT"/>
          </a:p>
        </c:txPr>
        <c:crossAx val="103953920"/>
        <c:crosses val="autoZero"/>
        <c:auto val="1"/>
        <c:lblAlgn val="ctr"/>
        <c:lblOffset val="100"/>
      </c:catAx>
      <c:valAx>
        <c:axId val="103953920"/>
        <c:scaling>
          <c:orientation val="minMax"/>
          <c:max val="100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it-IT"/>
          </a:p>
        </c:txPr>
        <c:crossAx val="103701888"/>
        <c:crosses val="autoZero"/>
        <c:crossBetween val="between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layout/>
      <c:overlay val="1"/>
      <c:spPr>
        <a:solidFill>
          <a:schemeClr val="bg1"/>
        </a:solidFill>
      </c:spPr>
      <c:txPr>
        <a:bodyPr/>
        <a:lstStyle/>
        <a:p>
          <a:pPr>
            <a:defRPr>
              <a:solidFill>
                <a:srgbClr val="00B050"/>
              </a:solidFill>
            </a:defRPr>
          </a:pPr>
          <a:endParaRPr lang="it-IT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Foglio1!$L$84</c:f>
              <c:strCache>
                <c:ptCount val="1"/>
                <c:pt idx="0">
                  <c:v>Supporters</c:v>
                </c:pt>
              </c:strCache>
            </c:strRef>
          </c:tx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0.10514323194858712"/>
                  <c:y val="7.6426693330370832E-2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200" b="1">
                      <a:solidFill>
                        <a:srgbClr val="002060"/>
                      </a:solidFill>
                    </a:defRPr>
                  </a:pPr>
                  <a:endParaRPr lang="it-IT"/>
                </a:p>
              </c:txPr>
              <c:showVal val="1"/>
            </c:dLbl>
            <c:dLbl>
              <c:idx val="1"/>
              <c:layout>
                <c:manualLayout>
                  <c:x val="9.1576363310059805E-2"/>
                  <c:y val="7.0547716920342271E-2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200" b="1">
                      <a:solidFill>
                        <a:srgbClr val="FF0000"/>
                      </a:solidFill>
                    </a:defRPr>
                  </a:pPr>
                  <a:endParaRPr lang="it-IT"/>
                </a:p>
              </c:txPr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</a:defRPr>
                </a:pPr>
                <a:endParaRPr lang="it-IT"/>
              </a:p>
            </c:txPr>
            <c:showVal val="1"/>
          </c:dLbls>
          <c:cat>
            <c:strRef>
              <c:f>Foglio1!$K$85:$K$86</c:f>
              <c:strCache>
                <c:ptCount val="2"/>
                <c:pt idx="0">
                  <c:v>WBDD 2015</c:v>
                </c:pt>
                <c:pt idx="1">
                  <c:v>WBDD 2016</c:v>
                </c:pt>
              </c:strCache>
            </c:strRef>
          </c:cat>
          <c:val>
            <c:numRef>
              <c:f>Foglio1!$L$85:$L$86</c:f>
              <c:numCache>
                <c:formatCode>#,##0</c:formatCode>
                <c:ptCount val="2"/>
                <c:pt idx="0">
                  <c:v>544</c:v>
                </c:pt>
                <c:pt idx="1">
                  <c:v>947</c:v>
                </c:pt>
              </c:numCache>
            </c:numRef>
          </c:val>
        </c:ser>
        <c:axId val="111096960"/>
        <c:axId val="111099264"/>
      </c:barChart>
      <c:catAx>
        <c:axId val="111096960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it-IT"/>
          </a:p>
        </c:txPr>
        <c:crossAx val="111099264"/>
        <c:crosses val="autoZero"/>
        <c:auto val="1"/>
        <c:lblAlgn val="ctr"/>
        <c:lblOffset val="100"/>
      </c:catAx>
      <c:valAx>
        <c:axId val="111099264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it-IT"/>
          </a:p>
        </c:txPr>
        <c:crossAx val="111096960"/>
        <c:crosses val="autoZero"/>
        <c:crossBetween val="between"/>
        <c:majorUnit val="200"/>
      </c:valAx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layout/>
      <c:overlay val="1"/>
      <c:spPr>
        <a:solidFill>
          <a:schemeClr val="bg1"/>
        </a:solidFill>
      </c:spPr>
      <c:txPr>
        <a:bodyPr/>
        <a:lstStyle/>
        <a:p>
          <a:pPr>
            <a:defRPr>
              <a:solidFill>
                <a:srgbClr val="7030A0"/>
              </a:solidFill>
            </a:defRPr>
          </a:pPr>
          <a:endParaRPr lang="it-IT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Foglio1!$M$84</c:f>
              <c:strCache>
                <c:ptCount val="1"/>
                <c:pt idx="0">
                  <c:v>Social Reach</c:v>
                </c:pt>
              </c:strCache>
            </c:strRef>
          </c:tx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0.13305051875327681"/>
                  <c:y val="8.8184646150427884E-2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200" b="1">
                      <a:solidFill>
                        <a:srgbClr val="002060"/>
                      </a:solidFill>
                    </a:defRPr>
                  </a:pPr>
                  <a:endParaRPr lang="it-IT"/>
                </a:p>
              </c:txPr>
              <c:showVal val="1"/>
            </c:dLbl>
            <c:dLbl>
              <c:idx val="1"/>
              <c:layout>
                <c:manualLayout>
                  <c:x val="8.9731745205698515E-2"/>
                  <c:y val="2.9394882050142578E-2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200" b="1">
                      <a:solidFill>
                        <a:srgbClr val="FF0000"/>
                      </a:solidFill>
                    </a:defRPr>
                  </a:pPr>
                  <a:endParaRPr lang="it-IT"/>
                </a:p>
              </c:txPr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</a:defRPr>
                </a:pPr>
                <a:endParaRPr lang="it-IT"/>
              </a:p>
            </c:txPr>
            <c:showVal val="1"/>
          </c:dLbls>
          <c:cat>
            <c:strRef>
              <c:f>Foglio1!$K$85:$K$86</c:f>
              <c:strCache>
                <c:ptCount val="2"/>
                <c:pt idx="0">
                  <c:v>WBDD 2015</c:v>
                </c:pt>
                <c:pt idx="1">
                  <c:v>WBDD 2016</c:v>
                </c:pt>
              </c:strCache>
            </c:strRef>
          </c:cat>
          <c:val>
            <c:numRef>
              <c:f>Foglio1!$M$85:$M$86</c:f>
              <c:numCache>
                <c:formatCode>#,##0</c:formatCode>
                <c:ptCount val="2"/>
                <c:pt idx="0">
                  <c:v>1101843</c:v>
                </c:pt>
                <c:pt idx="1">
                  <c:v>4833519</c:v>
                </c:pt>
              </c:numCache>
            </c:numRef>
          </c:val>
        </c:ser>
        <c:axId val="14056064"/>
        <c:axId val="14061952"/>
      </c:barChart>
      <c:catAx>
        <c:axId val="14056064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it-IT"/>
          </a:p>
        </c:txPr>
        <c:crossAx val="14061952"/>
        <c:crosses val="autoZero"/>
        <c:auto val="1"/>
        <c:lblAlgn val="ctr"/>
        <c:lblOffset val="100"/>
      </c:catAx>
      <c:valAx>
        <c:axId val="14061952"/>
        <c:scaling>
          <c:orientation val="minMax"/>
          <c:max val="5000000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it-IT"/>
          </a:p>
        </c:txPr>
        <c:crossAx val="14056064"/>
        <c:crosses val="autoZero"/>
        <c:crossBetween val="between"/>
        <c:majorUnit val="1000000"/>
      </c:valAx>
    </c:plotArea>
    <c:plotVisOnly val="1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88288-DDC5-4D57-B16F-0FB2F30C0CA5}" type="datetimeFigureOut">
              <a:rPr lang="it-IT" smtClean="0"/>
              <a:pPr/>
              <a:t>09/05/2016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51C54-5EC8-4FE7-86F0-8966C0961F28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1E633-EE90-488D-BDB9-7CB6FD6B02C1}" type="datetimeFigureOut">
              <a:rPr lang="it-IT" smtClean="0"/>
              <a:pPr/>
              <a:t>09/05/2016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37CAB-9F3C-426D-A413-D4AE96F4487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1E633-EE90-488D-BDB9-7CB6FD6B02C1}" type="datetimeFigureOut">
              <a:rPr lang="it-IT" smtClean="0"/>
              <a:pPr/>
              <a:t>09/05/2016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37CAB-9F3C-426D-A413-D4AE96F4487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1E633-EE90-488D-BDB9-7CB6FD6B02C1}" type="datetimeFigureOut">
              <a:rPr lang="it-IT" smtClean="0"/>
              <a:pPr/>
              <a:t>09/05/2016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37CAB-9F3C-426D-A413-D4AE96F4487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1E633-EE90-488D-BDB9-7CB6FD6B02C1}" type="datetimeFigureOut">
              <a:rPr lang="it-IT" smtClean="0"/>
              <a:pPr/>
              <a:t>09/05/2016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37CAB-9F3C-426D-A413-D4AE96F4487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1E633-EE90-488D-BDB9-7CB6FD6B02C1}" type="datetimeFigureOut">
              <a:rPr lang="it-IT" smtClean="0"/>
              <a:pPr/>
              <a:t>09/05/2016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37CAB-9F3C-426D-A413-D4AE96F4487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1E633-EE90-488D-BDB9-7CB6FD6B02C1}" type="datetimeFigureOut">
              <a:rPr lang="it-IT" smtClean="0"/>
              <a:pPr/>
              <a:t>09/05/2016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37CAB-9F3C-426D-A413-D4AE96F4487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1E633-EE90-488D-BDB9-7CB6FD6B02C1}" type="datetimeFigureOut">
              <a:rPr lang="it-IT" smtClean="0"/>
              <a:pPr/>
              <a:t>09/05/2016</a:t>
            </a:fld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37CAB-9F3C-426D-A413-D4AE96F4487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1E633-EE90-488D-BDB9-7CB6FD6B02C1}" type="datetimeFigureOut">
              <a:rPr lang="it-IT" smtClean="0"/>
              <a:pPr/>
              <a:t>09/05/2016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37CAB-9F3C-426D-A413-D4AE96F4487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1E633-EE90-488D-BDB9-7CB6FD6B02C1}" type="datetimeFigureOut">
              <a:rPr lang="it-IT" smtClean="0"/>
              <a:pPr/>
              <a:t>09/05/2016</a:t>
            </a:fld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37CAB-9F3C-426D-A413-D4AE96F4487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1E633-EE90-488D-BDB9-7CB6FD6B02C1}" type="datetimeFigureOut">
              <a:rPr lang="it-IT" smtClean="0"/>
              <a:pPr/>
              <a:t>09/05/2016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37CAB-9F3C-426D-A413-D4AE96F4487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1E633-EE90-488D-BDB9-7CB6FD6B02C1}" type="datetimeFigureOut">
              <a:rPr lang="it-IT" smtClean="0"/>
              <a:pPr/>
              <a:t>09/05/2016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37CAB-9F3C-426D-A413-D4AE96F4487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1E633-EE90-488D-BDB9-7CB6FD6B02C1}" type="datetimeFigureOut">
              <a:rPr lang="it-IT" smtClean="0"/>
              <a:pPr/>
              <a:t>09/05/2016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37CAB-9F3C-426D-A413-D4AE96F4487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26" Type="http://schemas.openxmlformats.org/officeDocument/2006/relationships/image" Target="../media/image26.jpeg"/><Relationship Id="rId39" Type="http://schemas.openxmlformats.org/officeDocument/2006/relationships/image" Target="../media/image39.jpeg"/><Relationship Id="rId21" Type="http://schemas.openxmlformats.org/officeDocument/2006/relationships/image" Target="../media/image21.jpeg"/><Relationship Id="rId34" Type="http://schemas.openxmlformats.org/officeDocument/2006/relationships/image" Target="../media/image34.jpeg"/><Relationship Id="rId42" Type="http://schemas.openxmlformats.org/officeDocument/2006/relationships/image" Target="../media/image42.jpeg"/><Relationship Id="rId47" Type="http://schemas.openxmlformats.org/officeDocument/2006/relationships/image" Target="../media/image47.png"/><Relationship Id="rId50" Type="http://schemas.openxmlformats.org/officeDocument/2006/relationships/image" Target="../media/image50.jpeg"/><Relationship Id="rId55" Type="http://schemas.openxmlformats.org/officeDocument/2006/relationships/image" Target="../media/image55.jpeg"/><Relationship Id="rId63" Type="http://schemas.openxmlformats.org/officeDocument/2006/relationships/image" Target="../media/image1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jpeg"/><Relationship Id="rId29" Type="http://schemas.openxmlformats.org/officeDocument/2006/relationships/image" Target="../media/image29.png"/><Relationship Id="rId41" Type="http://schemas.openxmlformats.org/officeDocument/2006/relationships/image" Target="../media/image41.jpeg"/><Relationship Id="rId54" Type="http://schemas.openxmlformats.org/officeDocument/2006/relationships/image" Target="../media/image54.jpeg"/><Relationship Id="rId6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jpeg"/><Relationship Id="rId24" Type="http://schemas.openxmlformats.org/officeDocument/2006/relationships/image" Target="../media/image24.png"/><Relationship Id="rId32" Type="http://schemas.openxmlformats.org/officeDocument/2006/relationships/image" Target="../media/image32.jpeg"/><Relationship Id="rId37" Type="http://schemas.openxmlformats.org/officeDocument/2006/relationships/image" Target="../media/image37.jpeg"/><Relationship Id="rId40" Type="http://schemas.openxmlformats.org/officeDocument/2006/relationships/image" Target="../media/image40.jpeg"/><Relationship Id="rId45" Type="http://schemas.openxmlformats.org/officeDocument/2006/relationships/image" Target="../media/image45.gif"/><Relationship Id="rId53" Type="http://schemas.openxmlformats.org/officeDocument/2006/relationships/image" Target="../media/image53.jpeg"/><Relationship Id="rId58" Type="http://schemas.openxmlformats.org/officeDocument/2006/relationships/image" Target="../media/image58.jpe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jpeg"/><Relationship Id="rId49" Type="http://schemas.openxmlformats.org/officeDocument/2006/relationships/image" Target="../media/image49.jpeg"/><Relationship Id="rId57" Type="http://schemas.openxmlformats.org/officeDocument/2006/relationships/image" Target="../media/image57.jpeg"/><Relationship Id="rId61" Type="http://schemas.openxmlformats.org/officeDocument/2006/relationships/image" Target="../media/image61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31" Type="http://schemas.openxmlformats.org/officeDocument/2006/relationships/image" Target="../media/image31.png"/><Relationship Id="rId44" Type="http://schemas.openxmlformats.org/officeDocument/2006/relationships/image" Target="../media/image44.jpeg"/><Relationship Id="rId52" Type="http://schemas.openxmlformats.org/officeDocument/2006/relationships/image" Target="../media/image52.png"/><Relationship Id="rId60" Type="http://schemas.openxmlformats.org/officeDocument/2006/relationships/image" Target="../media/image60.gif"/><Relationship Id="rId4" Type="http://schemas.openxmlformats.org/officeDocument/2006/relationships/image" Target="../media/image4.pn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jpeg"/><Relationship Id="rId35" Type="http://schemas.openxmlformats.org/officeDocument/2006/relationships/image" Target="../media/image35.png"/><Relationship Id="rId43" Type="http://schemas.openxmlformats.org/officeDocument/2006/relationships/image" Target="../media/image43.png"/><Relationship Id="rId48" Type="http://schemas.openxmlformats.org/officeDocument/2006/relationships/image" Target="../media/image48.jpeg"/><Relationship Id="rId56" Type="http://schemas.openxmlformats.org/officeDocument/2006/relationships/image" Target="../media/image56.jpeg"/><Relationship Id="rId8" Type="http://schemas.openxmlformats.org/officeDocument/2006/relationships/image" Target="../media/image8.jpeg"/><Relationship Id="rId51" Type="http://schemas.openxmlformats.org/officeDocument/2006/relationships/image" Target="../media/image51.jpeg"/><Relationship Id="rId3" Type="http://schemas.openxmlformats.org/officeDocument/2006/relationships/image" Target="../media/image3.png"/><Relationship Id="rId12" Type="http://schemas.openxmlformats.org/officeDocument/2006/relationships/image" Target="../media/image12.jpeg"/><Relationship Id="rId17" Type="http://schemas.openxmlformats.org/officeDocument/2006/relationships/image" Target="../media/image17.png"/><Relationship Id="rId25" Type="http://schemas.openxmlformats.org/officeDocument/2006/relationships/image" Target="../media/image25.jpeg"/><Relationship Id="rId33" Type="http://schemas.openxmlformats.org/officeDocument/2006/relationships/image" Target="../media/image33.jpeg"/><Relationship Id="rId38" Type="http://schemas.openxmlformats.org/officeDocument/2006/relationships/image" Target="../media/image38.png"/><Relationship Id="rId46" Type="http://schemas.openxmlformats.org/officeDocument/2006/relationships/image" Target="../media/image46.jpeg"/><Relationship Id="rId59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1.jpeg"/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hyperlink" Target="https://www.thunderclap.it/projects/37334-world-birth-defects-day-2016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jpe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79.gif"/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8.jpeg"/><Relationship Id="rId5" Type="http://schemas.openxmlformats.org/officeDocument/2006/relationships/image" Target="../media/image75.jpeg"/><Relationship Id="rId4" Type="http://schemas.openxmlformats.org/officeDocument/2006/relationships/image" Target="../media/image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79055"/>
            <a:ext cx="7772400" cy="1470025"/>
          </a:xfrm>
        </p:spPr>
        <p:txBody>
          <a:bodyPr>
            <a:normAutofit/>
          </a:bodyPr>
          <a:lstStyle/>
          <a:p>
            <a:r>
              <a:rPr lang="it-IT" sz="6600" b="1" dirty="0" smtClean="0">
                <a:solidFill>
                  <a:srgbClr val="0070C0"/>
                </a:solidFill>
              </a:rPr>
              <a:t>Summary Report</a:t>
            </a:r>
            <a:endParaRPr lang="it-IT" sz="6600" b="1" dirty="0">
              <a:solidFill>
                <a:srgbClr val="0070C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4822304"/>
            <a:ext cx="6400800" cy="550912"/>
          </a:xfrm>
        </p:spPr>
        <p:txBody>
          <a:bodyPr>
            <a:normAutofit/>
          </a:bodyPr>
          <a:lstStyle/>
          <a:p>
            <a:r>
              <a:rPr lang="it-IT" sz="2800" dirty="0" smtClean="0">
                <a:solidFill>
                  <a:schemeClr val="accent6">
                    <a:lumMod val="75000"/>
                  </a:schemeClr>
                </a:solidFill>
              </a:rPr>
              <a:t>See the Report by Country for more details</a:t>
            </a:r>
            <a:endParaRPr lang="it-IT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Immagine 3" descr="00-wbddlogo-CD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476672"/>
            <a:ext cx="2935296" cy="1931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Autofit/>
          </a:bodyPr>
          <a:lstStyle/>
          <a:p>
            <a:r>
              <a:rPr lang="it-IT" sz="4000" b="1" dirty="0" smtClean="0">
                <a:solidFill>
                  <a:srgbClr val="0070C0"/>
                </a:solidFill>
              </a:rPr>
              <a:t>Africa – Middle East – Asia – Australia </a:t>
            </a:r>
            <a:r>
              <a:rPr lang="it-IT" sz="2000" b="1" dirty="0" smtClean="0">
                <a:solidFill>
                  <a:srgbClr val="0070C0"/>
                </a:solidFill>
              </a:rPr>
              <a:t/>
            </a:r>
            <a:br>
              <a:rPr lang="it-IT" sz="2000" b="1" dirty="0" smtClean="0">
                <a:solidFill>
                  <a:srgbClr val="0070C0"/>
                </a:solidFill>
              </a:rPr>
            </a:br>
            <a:r>
              <a:rPr lang="it-IT" sz="3200" b="1" dirty="0" smtClean="0">
                <a:solidFill>
                  <a:srgbClr val="0070C0"/>
                </a:solidFill>
              </a:rPr>
              <a:t>Activities, </a:t>
            </a:r>
            <a:r>
              <a:rPr lang="it-IT" sz="2000" b="1" dirty="0" smtClean="0">
                <a:solidFill>
                  <a:srgbClr val="0070C0"/>
                </a:solidFill>
              </a:rPr>
              <a:t>except website announce and social media </a:t>
            </a:r>
            <a:endParaRPr lang="it-IT" sz="2000" b="1" dirty="0">
              <a:solidFill>
                <a:srgbClr val="0070C0"/>
              </a:solidFill>
            </a:endParaRPr>
          </a:p>
        </p:txBody>
      </p:sp>
      <p:grpSp>
        <p:nvGrpSpPr>
          <p:cNvPr id="4" name="Gruppo 43"/>
          <p:cNvGrpSpPr/>
          <p:nvPr/>
        </p:nvGrpSpPr>
        <p:grpSpPr>
          <a:xfrm>
            <a:off x="172008" y="1720441"/>
            <a:ext cx="1343839" cy="458001"/>
            <a:chOff x="1599794" y="1350707"/>
            <a:chExt cx="1343839" cy="458001"/>
          </a:xfrm>
        </p:grpSpPr>
        <p:sp>
          <p:nvSpPr>
            <p:cNvPr id="42" name="CasellaDiTesto 41"/>
            <p:cNvSpPr txBox="1"/>
            <p:nvPr/>
          </p:nvSpPr>
          <p:spPr>
            <a:xfrm>
              <a:off x="2111354" y="1547098"/>
              <a:ext cx="83227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100" dirty="0" smtClean="0">
                  <a:solidFill>
                    <a:srgbClr val="002060"/>
                  </a:solidFill>
                </a:rPr>
                <a:t>Infographic</a:t>
              </a:r>
              <a:endParaRPr lang="it-IT" sz="1100" dirty="0">
                <a:solidFill>
                  <a:srgbClr val="002060"/>
                </a:solidFill>
              </a:endParaRPr>
            </a:p>
          </p:txBody>
        </p:sp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11539" t="10898" r="13883" b="6370"/>
            <a:stretch>
              <a:fillRect/>
            </a:stretch>
          </p:blipFill>
          <p:spPr bwMode="auto">
            <a:xfrm>
              <a:off x="1599794" y="1350707"/>
              <a:ext cx="566446" cy="39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48" name="Connettore 2 47"/>
          <p:cNvCxnSpPr>
            <a:stCxn id="43" idx="3"/>
            <a:endCxn id="16" idx="1"/>
          </p:cNvCxnSpPr>
          <p:nvPr/>
        </p:nvCxnSpPr>
        <p:spPr>
          <a:xfrm flipV="1">
            <a:off x="738454" y="1914878"/>
            <a:ext cx="2797913" cy="19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uppo 67"/>
          <p:cNvGrpSpPr/>
          <p:nvPr/>
        </p:nvGrpSpPr>
        <p:grpSpPr>
          <a:xfrm>
            <a:off x="1289014" y="1268760"/>
            <a:ext cx="6552728" cy="4824536"/>
            <a:chOff x="2267744" y="1268760"/>
            <a:chExt cx="6552728" cy="4536504"/>
          </a:xfrm>
        </p:grpSpPr>
        <p:grpSp>
          <p:nvGrpSpPr>
            <p:cNvPr id="44" name="Gruppo 62"/>
            <p:cNvGrpSpPr/>
            <p:nvPr/>
          </p:nvGrpSpPr>
          <p:grpSpPr>
            <a:xfrm>
              <a:off x="2267744" y="1268760"/>
              <a:ext cx="6552728" cy="4536504"/>
              <a:chOff x="2267744" y="1268760"/>
              <a:chExt cx="6552728" cy="4536504"/>
            </a:xfrm>
          </p:grpSpPr>
          <p:grpSp>
            <p:nvGrpSpPr>
              <p:cNvPr id="45" name="Gruppo 2"/>
              <p:cNvGrpSpPr/>
              <p:nvPr/>
            </p:nvGrpSpPr>
            <p:grpSpPr>
              <a:xfrm>
                <a:off x="2267744" y="1268760"/>
                <a:ext cx="6552728" cy="4536504"/>
                <a:chOff x="7175326" y="2276872"/>
                <a:chExt cx="4608512" cy="3960440"/>
              </a:xfrm>
            </p:grpSpPr>
            <p:pic>
              <p:nvPicPr>
                <p:cNvPr id="19" name="Picture 14" descr="https://upload.wikimedia.org/wikipedia/commons/c/cf/A_large_blank_world_map_with_oceans_marked_in_blue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35023" t="14723" r="8054" b="15867"/>
                <a:stretch>
                  <a:fillRect/>
                </a:stretch>
              </p:blipFill>
              <p:spPr bwMode="auto">
                <a:xfrm>
                  <a:off x="7175326" y="3001548"/>
                  <a:ext cx="4608512" cy="3235764"/>
                </a:xfrm>
                <a:prstGeom prst="rect">
                  <a:avLst/>
                </a:prstGeom>
                <a:noFill/>
              </p:spPr>
            </p:pic>
            <p:sp>
              <p:nvSpPr>
                <p:cNvPr id="5" name="Ovale 4"/>
                <p:cNvSpPr/>
                <p:nvPr/>
              </p:nvSpPr>
              <p:spPr>
                <a:xfrm>
                  <a:off x="7967414" y="2276872"/>
                  <a:ext cx="3168352" cy="495672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it-IT" b="1" dirty="0" smtClean="0">
                      <a:solidFill>
                        <a:schemeClr val="bg1"/>
                      </a:solidFill>
                    </a:rPr>
                    <a:t>Multinational South East Asia </a:t>
                  </a:r>
                  <a:endParaRPr lang="it-IT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" name="CasellaDiTesto 5"/>
                <p:cNvSpPr txBox="1"/>
                <p:nvPr/>
              </p:nvSpPr>
              <p:spPr>
                <a:xfrm>
                  <a:off x="9709078" y="4320804"/>
                  <a:ext cx="638240" cy="20212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it-IT" sz="1050" b="1" dirty="0" smtClean="0">
                      <a:solidFill>
                        <a:srgbClr val="7030A0"/>
                      </a:solidFill>
                    </a:rPr>
                    <a:t>Thailand BDA</a:t>
                  </a:r>
                  <a:endParaRPr lang="it-IT" sz="1050" b="1" dirty="0">
                    <a:solidFill>
                      <a:srgbClr val="7030A0"/>
                    </a:solidFill>
                  </a:endParaRPr>
                </a:p>
              </p:txBody>
            </p:sp>
            <p:sp>
              <p:nvSpPr>
                <p:cNvPr id="7" name="CasellaDiTesto 6"/>
                <p:cNvSpPr txBox="1"/>
                <p:nvPr/>
              </p:nvSpPr>
              <p:spPr>
                <a:xfrm>
                  <a:off x="10947450" y="4500912"/>
                  <a:ext cx="829410" cy="20265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it-IT" sz="1050" b="1" dirty="0" smtClean="0">
                      <a:solidFill>
                        <a:srgbClr val="7030A0"/>
                      </a:solidFill>
                    </a:rPr>
                    <a:t>Timor Leste NHGV</a:t>
                  </a:r>
                  <a:endParaRPr lang="it-IT" sz="1050" b="1" dirty="0">
                    <a:solidFill>
                      <a:srgbClr val="7030A0"/>
                    </a:solidFill>
                  </a:endParaRPr>
                </a:p>
              </p:txBody>
            </p:sp>
            <p:sp>
              <p:nvSpPr>
                <p:cNvPr id="8" name="CasellaDiTesto 7"/>
                <p:cNvSpPr txBox="1"/>
                <p:nvPr/>
              </p:nvSpPr>
              <p:spPr>
                <a:xfrm>
                  <a:off x="9725423" y="3582955"/>
                  <a:ext cx="1584176" cy="20843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1050" b="1" dirty="0" smtClean="0">
                      <a:solidFill>
                        <a:srgbClr val="7030A0"/>
                      </a:solidFill>
                    </a:rPr>
                    <a:t>Nepal: DSAN   &amp; Karuna    &amp; PMWH </a:t>
                  </a:r>
                  <a:endParaRPr lang="it-IT" sz="1050" b="1" dirty="0">
                    <a:solidFill>
                      <a:srgbClr val="7030A0"/>
                    </a:solidFill>
                  </a:endParaRPr>
                </a:p>
              </p:txBody>
            </p:sp>
            <p:sp>
              <p:nvSpPr>
                <p:cNvPr id="9" name="CasellaDiTesto 8"/>
                <p:cNvSpPr txBox="1"/>
                <p:nvPr/>
              </p:nvSpPr>
              <p:spPr>
                <a:xfrm>
                  <a:off x="7751390" y="5517232"/>
                  <a:ext cx="853736" cy="20265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it-IT" sz="1050" b="1" dirty="0" smtClean="0">
                      <a:solidFill>
                        <a:srgbClr val="7030A0"/>
                      </a:solidFill>
                    </a:rPr>
                    <a:t>South Africa  GASA</a:t>
                  </a:r>
                  <a:endParaRPr lang="it-IT" sz="1050" b="1" dirty="0">
                    <a:solidFill>
                      <a:srgbClr val="7030A0"/>
                    </a:solidFill>
                  </a:endParaRPr>
                </a:p>
              </p:txBody>
            </p:sp>
            <p:sp>
              <p:nvSpPr>
                <p:cNvPr id="10" name="CasellaDiTesto 9"/>
                <p:cNvSpPr txBox="1"/>
                <p:nvPr/>
              </p:nvSpPr>
              <p:spPr>
                <a:xfrm>
                  <a:off x="8259757" y="4014300"/>
                  <a:ext cx="859024" cy="20265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it-IT" sz="1050" b="1" dirty="0" smtClean="0">
                      <a:solidFill>
                        <a:srgbClr val="7030A0"/>
                      </a:solidFill>
                    </a:rPr>
                    <a:t>Saudi Arabia SSMG</a:t>
                  </a:r>
                  <a:endParaRPr lang="it-IT" sz="1050" b="1" dirty="0">
                    <a:solidFill>
                      <a:srgbClr val="7030A0"/>
                    </a:solidFill>
                  </a:endParaRPr>
                </a:p>
              </p:txBody>
            </p:sp>
            <p:sp>
              <p:nvSpPr>
                <p:cNvPr id="11" name="CasellaDiTesto 10"/>
                <p:cNvSpPr txBox="1"/>
                <p:nvPr/>
              </p:nvSpPr>
              <p:spPr>
                <a:xfrm>
                  <a:off x="8615486" y="4725724"/>
                  <a:ext cx="705665" cy="1966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it-IT" sz="1050" b="1" dirty="0" smtClean="0">
                      <a:solidFill>
                        <a:srgbClr val="7030A0"/>
                      </a:solidFill>
                    </a:rPr>
                    <a:t>Tanzania CCBRT</a:t>
                  </a:r>
                  <a:endParaRPr lang="it-IT" sz="1050" b="1" dirty="0">
                    <a:solidFill>
                      <a:srgbClr val="7030A0"/>
                    </a:solidFill>
                  </a:endParaRPr>
                </a:p>
              </p:txBody>
            </p:sp>
            <p:sp>
              <p:nvSpPr>
                <p:cNvPr id="12" name="CasellaDiTesto 11"/>
                <p:cNvSpPr txBox="1"/>
                <p:nvPr/>
              </p:nvSpPr>
              <p:spPr>
                <a:xfrm>
                  <a:off x="10786628" y="4026550"/>
                  <a:ext cx="624226" cy="33378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it-IT" sz="1050" b="1" dirty="0" smtClean="0">
                      <a:solidFill>
                        <a:srgbClr val="7030A0"/>
                      </a:solidFill>
                    </a:rPr>
                    <a:t>Philippines</a:t>
                  </a:r>
                </a:p>
                <a:p>
                  <a:pPr algn="ctr"/>
                  <a:r>
                    <a:rPr lang="it-IT" sz="1050" b="1" dirty="0" smtClean="0">
                      <a:solidFill>
                        <a:srgbClr val="7030A0"/>
                      </a:solidFill>
                    </a:rPr>
                    <a:t>IHG &amp; VYLHP</a:t>
                  </a:r>
                  <a:endParaRPr lang="it-IT" sz="1050" b="1" dirty="0">
                    <a:solidFill>
                      <a:srgbClr val="7030A0"/>
                    </a:solidFill>
                  </a:endParaRPr>
                </a:p>
              </p:txBody>
            </p:sp>
            <p:sp>
              <p:nvSpPr>
                <p:cNvPr id="14" name="CasellaDiTesto 13"/>
                <p:cNvSpPr txBox="1"/>
                <p:nvPr/>
              </p:nvSpPr>
              <p:spPr>
                <a:xfrm>
                  <a:off x="9588013" y="5472932"/>
                  <a:ext cx="796623" cy="20265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it-IT" sz="1050" b="1" dirty="0" smtClean="0">
                      <a:solidFill>
                        <a:srgbClr val="7030A0"/>
                      </a:solidFill>
                    </a:rPr>
                    <a:t>Australia WARDA</a:t>
                  </a:r>
                  <a:endParaRPr lang="it-IT" sz="1050" b="1" dirty="0">
                    <a:solidFill>
                      <a:srgbClr val="7030A0"/>
                    </a:solidFill>
                  </a:endParaRPr>
                </a:p>
              </p:txBody>
            </p:sp>
            <p:sp>
              <p:nvSpPr>
                <p:cNvPr id="15" name="CasellaDiTesto 14"/>
                <p:cNvSpPr txBox="1"/>
                <p:nvPr/>
              </p:nvSpPr>
              <p:spPr>
                <a:xfrm>
                  <a:off x="7463859" y="3355112"/>
                  <a:ext cx="1171410" cy="20843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1050" b="1" dirty="0" smtClean="0">
                      <a:solidFill>
                        <a:srgbClr val="7030A0"/>
                      </a:solidFill>
                    </a:rPr>
                    <a:t>Lebanon  NCPNN-AUBMC</a:t>
                  </a:r>
                  <a:endParaRPr lang="it-IT" sz="1050" b="1" dirty="0">
                    <a:solidFill>
                      <a:srgbClr val="7030A0"/>
                    </a:solidFill>
                  </a:endParaRPr>
                </a:p>
              </p:txBody>
            </p:sp>
            <p:sp>
              <p:nvSpPr>
                <p:cNvPr id="16" name="CasellaDiTesto 15"/>
                <p:cNvSpPr txBox="1"/>
                <p:nvPr/>
              </p:nvSpPr>
              <p:spPr>
                <a:xfrm>
                  <a:off x="8755882" y="2708920"/>
                  <a:ext cx="1511596" cy="19669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00B05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it-IT" sz="1050" b="1" dirty="0" smtClean="0">
                      <a:solidFill>
                        <a:srgbClr val="7030A0"/>
                      </a:solidFill>
                    </a:rPr>
                    <a:t>WHO  South-East Asia Regional Office</a:t>
                  </a:r>
                  <a:endParaRPr lang="it-IT" sz="1050" b="1" dirty="0">
                    <a:solidFill>
                      <a:srgbClr val="7030A0"/>
                    </a:solidFill>
                  </a:endParaRPr>
                </a:p>
              </p:txBody>
            </p:sp>
          </p:grpSp>
          <p:sp>
            <p:nvSpPr>
              <p:cNvPr id="31" name="Ovale 30"/>
              <p:cNvSpPr/>
              <p:nvPr/>
            </p:nvSpPr>
            <p:spPr>
              <a:xfrm>
                <a:off x="6606557" y="2450705"/>
                <a:ext cx="125683" cy="98703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9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37" name="CasellaDiTesto 36"/>
              <p:cNvSpPr txBox="1"/>
              <p:nvPr/>
            </p:nvSpPr>
            <p:spPr>
              <a:xfrm>
                <a:off x="6743183" y="2348880"/>
                <a:ext cx="925161" cy="253916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rgbClr val="00206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050" b="1" dirty="0" smtClean="0">
                    <a:solidFill>
                      <a:srgbClr val="002060"/>
                    </a:solidFill>
                  </a:rPr>
                  <a:t>China JMCHH </a:t>
                </a:r>
                <a:endParaRPr lang="it-IT" sz="105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49" name="Ovale 48"/>
              <p:cNvSpPr/>
              <p:nvPr/>
            </p:nvSpPr>
            <p:spPr>
              <a:xfrm>
                <a:off x="6606557" y="1962145"/>
                <a:ext cx="125683" cy="98703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9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9" name="Ovale 58"/>
              <p:cNvSpPr/>
              <p:nvPr/>
            </p:nvSpPr>
            <p:spPr>
              <a:xfrm>
                <a:off x="6444208" y="2970257"/>
                <a:ext cx="125683" cy="98703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9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61" name="Ovale 60"/>
              <p:cNvSpPr/>
              <p:nvPr/>
            </p:nvSpPr>
            <p:spPr>
              <a:xfrm>
                <a:off x="7056843" y="2967135"/>
                <a:ext cx="150071" cy="129769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28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62" name="CasellaDiTesto 61"/>
              <p:cNvSpPr txBox="1"/>
              <p:nvPr/>
            </p:nvSpPr>
            <p:spPr>
              <a:xfrm>
                <a:off x="2555776" y="3664902"/>
                <a:ext cx="1008112" cy="253916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rgbClr val="00206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050" b="1" dirty="0" smtClean="0">
                    <a:solidFill>
                      <a:srgbClr val="002060"/>
                    </a:solidFill>
                  </a:rPr>
                  <a:t>Nigeria SBHCF</a:t>
                </a:r>
                <a:endParaRPr lang="it-IT" sz="1050" b="1" dirty="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64" name="CasellaDiTesto 63"/>
            <p:cNvSpPr txBox="1"/>
            <p:nvPr/>
          </p:nvSpPr>
          <p:spPr>
            <a:xfrm>
              <a:off x="6012160" y="3121090"/>
              <a:ext cx="792088" cy="25391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00206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50" b="1" dirty="0" smtClean="0">
                  <a:solidFill>
                    <a:srgbClr val="002060"/>
                  </a:solidFill>
                </a:rPr>
                <a:t>India  AMC</a:t>
              </a:r>
              <a:endParaRPr lang="it-IT" sz="1050" b="1" dirty="0">
                <a:solidFill>
                  <a:srgbClr val="002060"/>
                </a:solidFill>
              </a:endParaRPr>
            </a:p>
          </p:txBody>
        </p:sp>
      </p:grpSp>
      <p:cxnSp>
        <p:nvCxnSpPr>
          <p:cNvPr id="71" name="Connettore 2 70"/>
          <p:cNvCxnSpPr>
            <a:stCxn id="105" idx="3"/>
          </p:cNvCxnSpPr>
          <p:nvPr/>
        </p:nvCxnSpPr>
        <p:spPr>
          <a:xfrm flipV="1">
            <a:off x="1162923" y="3376870"/>
            <a:ext cx="3910263" cy="1765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uppo 82"/>
          <p:cNvGrpSpPr/>
          <p:nvPr/>
        </p:nvGrpSpPr>
        <p:grpSpPr>
          <a:xfrm>
            <a:off x="6981802" y="1772816"/>
            <a:ext cx="1011625" cy="864096"/>
            <a:chOff x="1098612" y="3190663"/>
            <a:chExt cx="1011625" cy="864096"/>
          </a:xfrm>
        </p:grpSpPr>
        <p:pic>
          <p:nvPicPr>
            <p:cNvPr id="84" name="Picture 4" descr="http://www.psdgraphics.com/file/laurel-wreath-medal-template.jpg"/>
            <p:cNvPicPr>
              <a:picLocks noChangeAspect="1" noChangeArrowheads="1"/>
            </p:cNvPicPr>
            <p:nvPr/>
          </p:nvPicPr>
          <p:blipFill>
            <a:blip r:embed="rId4" cstate="print"/>
            <a:srcRect l="12602" t="7351" r="11787" b="6536"/>
            <a:stretch>
              <a:fillRect/>
            </a:stretch>
          </p:blipFill>
          <p:spPr bwMode="auto">
            <a:xfrm>
              <a:off x="1098612" y="3190663"/>
              <a:ext cx="1011625" cy="864096"/>
            </a:xfrm>
            <a:prstGeom prst="rect">
              <a:avLst/>
            </a:prstGeom>
            <a:noFill/>
          </p:spPr>
        </p:pic>
        <p:sp>
          <p:nvSpPr>
            <p:cNvPr id="85" name="CasellaDiTesto 84"/>
            <p:cNvSpPr txBox="1"/>
            <p:nvPr/>
          </p:nvSpPr>
          <p:spPr>
            <a:xfrm>
              <a:off x="1234624" y="3272610"/>
              <a:ext cx="794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1400" b="1" dirty="0" smtClean="0">
                  <a:solidFill>
                    <a:srgbClr val="7030A0"/>
                  </a:solidFill>
                </a:rPr>
                <a:t>Twitting</a:t>
              </a:r>
            </a:p>
            <a:p>
              <a:pPr algn="ctr"/>
              <a:r>
                <a:rPr lang="it-IT" sz="1400" b="1" dirty="0" smtClean="0">
                  <a:solidFill>
                    <a:srgbClr val="7030A0"/>
                  </a:solidFill>
                </a:rPr>
                <a:t>Award</a:t>
              </a:r>
              <a:endParaRPr lang="it-IT" sz="1400" b="1" dirty="0">
                <a:solidFill>
                  <a:srgbClr val="7030A0"/>
                </a:solidFill>
              </a:endParaRPr>
            </a:p>
          </p:txBody>
        </p:sp>
      </p:grpSp>
      <p:cxnSp>
        <p:nvCxnSpPr>
          <p:cNvPr id="87" name="Connettore 2 86"/>
          <p:cNvCxnSpPr>
            <a:stCxn id="84" idx="2"/>
          </p:cNvCxnSpPr>
          <p:nvPr/>
        </p:nvCxnSpPr>
        <p:spPr>
          <a:xfrm flipH="1">
            <a:off x="7297692" y="2636912"/>
            <a:ext cx="189923" cy="750544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CasellaDiTesto 87"/>
          <p:cNvSpPr txBox="1"/>
          <p:nvPr/>
        </p:nvSpPr>
        <p:spPr>
          <a:xfrm>
            <a:off x="4097327" y="3456829"/>
            <a:ext cx="789871" cy="24622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it-IT" sz="1050" b="1" dirty="0" smtClean="0">
                <a:solidFill>
                  <a:srgbClr val="7030A0"/>
                </a:solidFill>
              </a:rPr>
              <a:t>India BDRG</a:t>
            </a:r>
            <a:endParaRPr lang="it-IT" sz="1050" b="1" dirty="0">
              <a:solidFill>
                <a:srgbClr val="7030A0"/>
              </a:solidFill>
            </a:endParaRPr>
          </a:p>
        </p:txBody>
      </p:sp>
      <p:sp>
        <p:nvSpPr>
          <p:cNvPr id="91" name="Ovale 90"/>
          <p:cNvSpPr/>
          <p:nvPr/>
        </p:nvSpPr>
        <p:spPr>
          <a:xfrm>
            <a:off x="1655013" y="2549896"/>
            <a:ext cx="125683" cy="98703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grpSp>
        <p:nvGrpSpPr>
          <p:cNvPr id="83" name="Gruppo 82"/>
          <p:cNvGrpSpPr/>
          <p:nvPr/>
        </p:nvGrpSpPr>
        <p:grpSpPr>
          <a:xfrm>
            <a:off x="979449" y="6093296"/>
            <a:ext cx="6904919" cy="618121"/>
            <a:chOff x="1835696" y="6176337"/>
            <a:chExt cx="6904919" cy="618121"/>
          </a:xfrm>
        </p:grpSpPr>
        <p:grpSp>
          <p:nvGrpSpPr>
            <p:cNvPr id="86" name="Gruppo 83"/>
            <p:cNvGrpSpPr/>
            <p:nvPr/>
          </p:nvGrpSpPr>
          <p:grpSpPr>
            <a:xfrm>
              <a:off x="1835696" y="6176337"/>
              <a:ext cx="6904919" cy="281285"/>
              <a:chOff x="1835696" y="6176337"/>
              <a:chExt cx="6904919" cy="281285"/>
            </a:xfrm>
          </p:grpSpPr>
          <p:sp>
            <p:nvSpPr>
              <p:cNvPr id="101" name="CasellaDiTesto 100"/>
              <p:cNvSpPr txBox="1"/>
              <p:nvPr/>
            </p:nvSpPr>
            <p:spPr>
              <a:xfrm>
                <a:off x="2555776" y="6211401"/>
                <a:ext cx="1440160" cy="24622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00B0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000" b="1" dirty="0" smtClean="0">
                    <a:solidFill>
                      <a:srgbClr val="7030A0"/>
                    </a:solidFill>
                  </a:rPr>
                  <a:t>Charter Organization</a:t>
                </a:r>
                <a:endParaRPr lang="it-IT" sz="1000" b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02" name="CasellaDiTesto 101"/>
              <p:cNvSpPr txBox="1"/>
              <p:nvPr/>
            </p:nvSpPr>
            <p:spPr>
              <a:xfrm>
                <a:off x="1835696" y="6176337"/>
                <a:ext cx="784510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it-IT" sz="1200" dirty="0" smtClean="0">
                    <a:solidFill>
                      <a:srgbClr val="002060"/>
                    </a:solidFill>
                  </a:rPr>
                  <a:t>Legenda: </a:t>
                </a:r>
                <a:endParaRPr lang="it-IT" sz="1200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03" name="CasellaDiTesto 102"/>
              <p:cNvSpPr txBox="1"/>
              <p:nvPr/>
            </p:nvSpPr>
            <p:spPr>
              <a:xfrm>
                <a:off x="4283968" y="6211401"/>
                <a:ext cx="2448273" cy="246221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accent6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000" b="1" dirty="0" smtClean="0">
                    <a:solidFill>
                      <a:srgbClr val="7030A0"/>
                    </a:solidFill>
                  </a:rPr>
                  <a:t>2016 WBDD Participating Organization</a:t>
                </a:r>
                <a:endParaRPr lang="it-IT" sz="1000" b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04" name="CasellaDiTesto 103"/>
              <p:cNvSpPr txBox="1"/>
              <p:nvPr/>
            </p:nvSpPr>
            <p:spPr>
              <a:xfrm>
                <a:off x="7020272" y="6199991"/>
                <a:ext cx="1720343" cy="253916"/>
              </a:xfrm>
              <a:prstGeom prst="rect">
                <a:avLst/>
              </a:prstGeom>
              <a:noFill/>
              <a:ln>
                <a:solidFill>
                  <a:srgbClr val="002060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it-IT" sz="1050" b="1" dirty="0" smtClean="0">
                    <a:solidFill>
                      <a:srgbClr val="002060"/>
                    </a:solidFill>
                  </a:rPr>
                  <a:t>2016 Partner Organization  </a:t>
                </a:r>
                <a:endParaRPr lang="it-IT" sz="1050" b="1" dirty="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90" name="Gruppo 92"/>
            <p:cNvGrpSpPr/>
            <p:nvPr/>
          </p:nvGrpSpPr>
          <p:grpSpPr>
            <a:xfrm>
              <a:off x="2627784" y="6525344"/>
              <a:ext cx="799590" cy="261610"/>
              <a:chOff x="1086492" y="1583214"/>
              <a:chExt cx="799590" cy="261610"/>
            </a:xfrm>
          </p:grpSpPr>
          <p:sp>
            <p:nvSpPr>
              <p:cNvPr id="99" name="Ovale 98"/>
              <p:cNvSpPr/>
              <p:nvPr/>
            </p:nvSpPr>
            <p:spPr>
              <a:xfrm>
                <a:off x="1086492" y="1655222"/>
                <a:ext cx="125683" cy="98703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9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0" name="CasellaDiTesto 99"/>
              <p:cNvSpPr txBox="1"/>
              <p:nvPr/>
            </p:nvSpPr>
            <p:spPr>
              <a:xfrm>
                <a:off x="1190059" y="1583214"/>
                <a:ext cx="696023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t-IT" sz="1100" dirty="0" smtClean="0">
                    <a:solidFill>
                      <a:srgbClr val="002060"/>
                    </a:solidFill>
                  </a:rPr>
                  <a:t>Meeting </a:t>
                </a:r>
              </a:p>
            </p:txBody>
          </p:sp>
        </p:grpSp>
        <p:grpSp>
          <p:nvGrpSpPr>
            <p:cNvPr id="93" name="Gruppo 94"/>
            <p:cNvGrpSpPr/>
            <p:nvPr/>
          </p:nvGrpSpPr>
          <p:grpSpPr>
            <a:xfrm>
              <a:off x="3707904" y="6532848"/>
              <a:ext cx="616017" cy="261610"/>
              <a:chOff x="1086492" y="2159278"/>
              <a:chExt cx="616017" cy="261610"/>
            </a:xfrm>
          </p:grpSpPr>
          <p:sp>
            <p:nvSpPr>
              <p:cNvPr id="97" name="Ovale 96"/>
              <p:cNvSpPr/>
              <p:nvPr/>
            </p:nvSpPr>
            <p:spPr>
              <a:xfrm>
                <a:off x="1086492" y="2231286"/>
                <a:ext cx="125683" cy="98703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9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98" name="CasellaDiTesto 97"/>
              <p:cNvSpPr txBox="1"/>
              <p:nvPr/>
            </p:nvSpPr>
            <p:spPr>
              <a:xfrm>
                <a:off x="1187624" y="2159278"/>
                <a:ext cx="51488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t-IT" sz="1100" dirty="0" smtClean="0">
                    <a:solidFill>
                      <a:srgbClr val="002060"/>
                    </a:solidFill>
                  </a:rPr>
                  <a:t>Video</a:t>
                </a:r>
              </a:p>
            </p:txBody>
          </p:sp>
        </p:grpSp>
        <p:grpSp>
          <p:nvGrpSpPr>
            <p:cNvPr id="94" name="Gruppo 84"/>
            <p:cNvGrpSpPr/>
            <p:nvPr/>
          </p:nvGrpSpPr>
          <p:grpSpPr>
            <a:xfrm>
              <a:off x="4549687" y="6509575"/>
              <a:ext cx="1095146" cy="261610"/>
              <a:chOff x="1084947" y="2663334"/>
              <a:chExt cx="1095146" cy="261610"/>
            </a:xfrm>
          </p:grpSpPr>
          <p:sp>
            <p:nvSpPr>
              <p:cNvPr id="95" name="Ovale 94"/>
              <p:cNvSpPr/>
              <p:nvPr/>
            </p:nvSpPr>
            <p:spPr>
              <a:xfrm>
                <a:off x="1084947" y="2740899"/>
                <a:ext cx="125683" cy="98703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9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96" name="CasellaDiTesto 95"/>
              <p:cNvSpPr txBox="1"/>
              <p:nvPr/>
            </p:nvSpPr>
            <p:spPr>
              <a:xfrm>
                <a:off x="1219573" y="2663334"/>
                <a:ext cx="96052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t-IT" sz="1100" dirty="0" smtClean="0">
                    <a:solidFill>
                      <a:srgbClr val="002060"/>
                    </a:solidFill>
                  </a:rPr>
                  <a:t>Press Release</a:t>
                </a:r>
                <a:endParaRPr lang="it-IT" sz="1100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105" name="CasellaDiTesto 104"/>
          <p:cNvSpPr txBox="1"/>
          <p:nvPr/>
        </p:nvSpPr>
        <p:spPr>
          <a:xfrm>
            <a:off x="263894" y="4911351"/>
            <a:ext cx="899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200" dirty="0" smtClean="0">
                <a:solidFill>
                  <a:srgbClr val="002060"/>
                </a:solidFill>
              </a:rPr>
              <a:t>Awareness </a:t>
            </a:r>
          </a:p>
          <a:p>
            <a:pPr algn="ctr"/>
            <a:r>
              <a:rPr lang="it-IT" sz="1200" dirty="0" smtClean="0">
                <a:solidFill>
                  <a:srgbClr val="002060"/>
                </a:solidFill>
              </a:rPr>
              <a:t>Campaign</a:t>
            </a:r>
            <a:endParaRPr lang="it-IT" sz="1200" dirty="0">
              <a:solidFill>
                <a:srgbClr val="002060"/>
              </a:solidFill>
            </a:endParaRPr>
          </a:p>
        </p:txBody>
      </p:sp>
      <p:sp>
        <p:nvSpPr>
          <p:cNvPr id="106" name="Ovale 105"/>
          <p:cNvSpPr/>
          <p:nvPr/>
        </p:nvSpPr>
        <p:spPr>
          <a:xfrm>
            <a:off x="4365915" y="3381030"/>
            <a:ext cx="125683" cy="10497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109" name="CasellaDiTesto 108"/>
          <p:cNvSpPr txBox="1"/>
          <p:nvPr/>
        </p:nvSpPr>
        <p:spPr>
          <a:xfrm>
            <a:off x="251520" y="3307297"/>
            <a:ext cx="864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dirty="0" smtClean="0">
                <a:solidFill>
                  <a:srgbClr val="002060"/>
                </a:solidFill>
              </a:rPr>
              <a:t>Awareness </a:t>
            </a:r>
          </a:p>
          <a:p>
            <a:pPr algn="ctr"/>
            <a:r>
              <a:rPr lang="it-IT" sz="1200" dirty="0" smtClean="0">
                <a:solidFill>
                  <a:srgbClr val="002060"/>
                </a:solidFill>
              </a:rPr>
              <a:t>Meeting</a:t>
            </a:r>
            <a:endParaRPr lang="it-IT" sz="1200" dirty="0">
              <a:solidFill>
                <a:srgbClr val="002060"/>
              </a:solidFill>
            </a:endParaRPr>
          </a:p>
        </p:txBody>
      </p:sp>
      <p:cxnSp>
        <p:nvCxnSpPr>
          <p:cNvPr id="111" name="Connettore 2 110"/>
          <p:cNvCxnSpPr>
            <a:stCxn id="109" idx="3"/>
            <a:endCxn id="10" idx="1"/>
          </p:cNvCxnSpPr>
          <p:nvPr/>
        </p:nvCxnSpPr>
        <p:spPr>
          <a:xfrm flipV="1">
            <a:off x="1115615" y="3508699"/>
            <a:ext cx="1715324" cy="294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CasellaDiTesto 115"/>
          <p:cNvSpPr txBox="1"/>
          <p:nvPr/>
        </p:nvSpPr>
        <p:spPr>
          <a:xfrm>
            <a:off x="5515953" y="6423385"/>
            <a:ext cx="1524776" cy="26161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it-IT" sz="1100" dirty="0" smtClean="0">
                <a:solidFill>
                  <a:srgbClr val="002060"/>
                </a:solidFill>
              </a:rPr>
              <a:t>Acronyms in next slides</a:t>
            </a:r>
            <a:endParaRPr lang="it-IT" sz="1100" dirty="0">
              <a:solidFill>
                <a:srgbClr val="002060"/>
              </a:solidFill>
            </a:endParaRPr>
          </a:p>
        </p:txBody>
      </p:sp>
      <p:sp>
        <p:nvSpPr>
          <p:cNvPr id="65" name="Ovale 64"/>
          <p:cNvSpPr/>
          <p:nvPr/>
        </p:nvSpPr>
        <p:spPr>
          <a:xfrm>
            <a:off x="2476463" y="3752857"/>
            <a:ext cx="150071" cy="138008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800" dirty="0">
              <a:solidFill>
                <a:srgbClr val="C00000"/>
              </a:solidFill>
            </a:endParaRPr>
          </a:p>
        </p:txBody>
      </p:sp>
      <p:sp>
        <p:nvSpPr>
          <p:cNvPr id="66" name="Ovale 65"/>
          <p:cNvSpPr/>
          <p:nvPr/>
        </p:nvSpPr>
        <p:spPr>
          <a:xfrm>
            <a:off x="4139952" y="3356992"/>
            <a:ext cx="150071" cy="138008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800" dirty="0">
              <a:solidFill>
                <a:srgbClr val="C00000"/>
              </a:solidFill>
            </a:endParaRPr>
          </a:p>
        </p:txBody>
      </p:sp>
      <p:sp>
        <p:nvSpPr>
          <p:cNvPr id="67" name="Ovale 66"/>
          <p:cNvSpPr/>
          <p:nvPr/>
        </p:nvSpPr>
        <p:spPr>
          <a:xfrm>
            <a:off x="6647951" y="3076464"/>
            <a:ext cx="150071" cy="138008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smtClean="0">
                <a:solidFill>
                  <a:srgbClr val="0070C0"/>
                </a:solidFill>
              </a:rPr>
              <a:t>List of Organizations 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539552" y="1687448"/>
            <a:ext cx="77048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solidFill>
                  <a:srgbClr val="002060"/>
                </a:solidFill>
              </a:rPr>
              <a:t>Organizations are classified by type:</a:t>
            </a:r>
          </a:p>
          <a:p>
            <a:pPr marL="342900" indent="-342900">
              <a:buAutoNum type="alphaLcParenBoth"/>
            </a:pPr>
            <a:r>
              <a:rPr lang="it-IT" sz="2800" b="1" dirty="0" smtClean="0">
                <a:solidFill>
                  <a:srgbClr val="002060"/>
                </a:solidFill>
              </a:rPr>
              <a:t>Charter Organization</a:t>
            </a:r>
            <a:r>
              <a:rPr lang="it-IT" sz="2800" b="1" baseline="30000" dirty="0" smtClean="0">
                <a:solidFill>
                  <a:srgbClr val="002060"/>
                </a:solidFill>
              </a:rPr>
              <a:t>1</a:t>
            </a:r>
          </a:p>
          <a:p>
            <a:pPr marL="342900" indent="-342900">
              <a:buAutoNum type="alphaLcParenBoth"/>
            </a:pPr>
            <a:r>
              <a:rPr lang="it-IT" sz="2800" b="1" dirty="0" smtClean="0">
                <a:solidFill>
                  <a:srgbClr val="002060"/>
                </a:solidFill>
              </a:rPr>
              <a:t>Participating Organization 2016</a:t>
            </a:r>
            <a:r>
              <a:rPr lang="it-IT" sz="2800" b="1" baseline="30000" dirty="0" smtClean="0">
                <a:solidFill>
                  <a:srgbClr val="002060"/>
                </a:solidFill>
              </a:rPr>
              <a:t>2</a:t>
            </a:r>
            <a:endParaRPr lang="it-IT" sz="2800" b="1" dirty="0" smtClean="0">
              <a:solidFill>
                <a:srgbClr val="002060"/>
              </a:solidFill>
            </a:endParaRPr>
          </a:p>
          <a:p>
            <a:pPr marL="342900" indent="-342900">
              <a:buAutoNum type="alphaLcParenBoth"/>
            </a:pPr>
            <a:r>
              <a:rPr lang="it-IT" sz="2800" b="1" dirty="0" smtClean="0">
                <a:solidFill>
                  <a:srgbClr val="002060"/>
                </a:solidFill>
              </a:rPr>
              <a:t>Partner Organization 2016</a:t>
            </a:r>
            <a:r>
              <a:rPr lang="it-IT" sz="2800" b="1" baseline="30000" dirty="0" smtClean="0">
                <a:solidFill>
                  <a:srgbClr val="002060"/>
                </a:solidFill>
              </a:rPr>
              <a:t>3</a:t>
            </a:r>
            <a:endParaRPr lang="it-IT" sz="2800" b="1" dirty="0" smtClean="0">
              <a:solidFill>
                <a:srgbClr val="002060"/>
              </a:solidFill>
            </a:endParaRPr>
          </a:p>
          <a:p>
            <a:pPr marL="342900" indent="-342900"/>
            <a:r>
              <a:rPr lang="it-IT" sz="2800" b="1" dirty="0" smtClean="0">
                <a:solidFill>
                  <a:srgbClr val="002060"/>
                </a:solidFill>
              </a:rPr>
              <a:t>and ordered in alphabetic order of acronym used in the previous slides</a:t>
            </a:r>
            <a:endParaRPr lang="it-IT" sz="2800" b="1" dirty="0">
              <a:solidFill>
                <a:srgbClr val="00206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11560" y="4941168"/>
            <a:ext cx="78488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it-IT" sz="1400" dirty="0" smtClean="0">
                <a:solidFill>
                  <a:srgbClr val="002060"/>
                </a:solidFill>
              </a:rPr>
              <a:t>Charter Organizations: the 12 Organizations </a:t>
            </a:r>
            <a:r>
              <a:rPr lang="it-IT" sz="1400" dirty="0" err="1" smtClean="0">
                <a:solidFill>
                  <a:srgbClr val="002060"/>
                </a:solidFill>
              </a:rPr>
              <a:t>who</a:t>
            </a:r>
            <a:r>
              <a:rPr lang="it-IT" sz="1400" dirty="0" smtClean="0">
                <a:solidFill>
                  <a:srgbClr val="002060"/>
                </a:solidFill>
              </a:rPr>
              <a:t> </a:t>
            </a:r>
            <a:r>
              <a:rPr lang="it-IT" sz="1400" dirty="0" err="1" smtClean="0">
                <a:solidFill>
                  <a:srgbClr val="002060"/>
                </a:solidFill>
              </a:rPr>
              <a:t>signed</a:t>
            </a:r>
            <a:r>
              <a:rPr lang="it-IT" sz="1400" dirty="0" smtClean="0">
                <a:solidFill>
                  <a:srgbClr val="002060"/>
                </a:solidFill>
              </a:rPr>
              <a:t> the World Birth Defects Day (WBDD) Charter </a:t>
            </a:r>
            <a:r>
              <a:rPr lang="it-IT" sz="1400" dirty="0" err="1" smtClean="0">
                <a:solidFill>
                  <a:srgbClr val="002060"/>
                </a:solidFill>
              </a:rPr>
              <a:t>Document</a:t>
            </a:r>
            <a:endParaRPr lang="it-IT" sz="1400" dirty="0" smtClean="0">
              <a:solidFill>
                <a:srgbClr val="002060"/>
              </a:solidFill>
            </a:endParaRPr>
          </a:p>
          <a:p>
            <a:pPr marL="342900" indent="-342900">
              <a:buAutoNum type="arabicPeriod"/>
            </a:pPr>
            <a:r>
              <a:rPr lang="it-IT" sz="1400" dirty="0" smtClean="0">
                <a:solidFill>
                  <a:srgbClr val="002060"/>
                </a:solidFill>
              </a:rPr>
              <a:t>Participating Organizations: the 52 Organizations </a:t>
            </a:r>
            <a:r>
              <a:rPr lang="it-IT" sz="1400" dirty="0" err="1" smtClean="0">
                <a:solidFill>
                  <a:srgbClr val="002060"/>
                </a:solidFill>
              </a:rPr>
              <a:t>who</a:t>
            </a:r>
            <a:r>
              <a:rPr lang="it-IT" sz="1400" dirty="0" smtClean="0">
                <a:solidFill>
                  <a:srgbClr val="002060"/>
                </a:solidFill>
              </a:rPr>
              <a:t> </a:t>
            </a:r>
            <a:r>
              <a:rPr lang="it-IT" sz="1400" dirty="0" err="1" smtClean="0">
                <a:solidFill>
                  <a:srgbClr val="002060"/>
                </a:solidFill>
              </a:rPr>
              <a:t>filled</a:t>
            </a:r>
            <a:r>
              <a:rPr lang="it-IT" sz="1400" dirty="0" smtClean="0">
                <a:solidFill>
                  <a:srgbClr val="002060"/>
                </a:solidFill>
              </a:rPr>
              <a:t> the </a:t>
            </a:r>
            <a:r>
              <a:rPr lang="it-IT" sz="1400" dirty="0" err="1" smtClean="0">
                <a:solidFill>
                  <a:srgbClr val="002060"/>
                </a:solidFill>
              </a:rPr>
              <a:t>Form</a:t>
            </a:r>
            <a:r>
              <a:rPr lang="it-IT" sz="1400" dirty="0" smtClean="0">
                <a:solidFill>
                  <a:srgbClr val="002060"/>
                </a:solidFill>
              </a:rPr>
              <a:t> to </a:t>
            </a:r>
            <a:r>
              <a:rPr lang="it-IT" sz="1400" dirty="0" err="1" smtClean="0">
                <a:solidFill>
                  <a:srgbClr val="002060"/>
                </a:solidFill>
              </a:rPr>
              <a:t>be</a:t>
            </a:r>
            <a:r>
              <a:rPr lang="it-IT" sz="1400" dirty="0" smtClean="0">
                <a:solidFill>
                  <a:srgbClr val="002060"/>
                </a:solidFill>
              </a:rPr>
              <a:t> </a:t>
            </a:r>
            <a:r>
              <a:rPr lang="it-IT" sz="1400" dirty="0" err="1" smtClean="0">
                <a:solidFill>
                  <a:srgbClr val="002060"/>
                </a:solidFill>
              </a:rPr>
              <a:t>recognized</a:t>
            </a:r>
            <a:r>
              <a:rPr lang="it-IT" sz="1400" dirty="0" smtClean="0">
                <a:solidFill>
                  <a:srgbClr val="002060"/>
                </a:solidFill>
              </a:rPr>
              <a:t> </a:t>
            </a:r>
            <a:r>
              <a:rPr lang="it-IT" sz="1400" dirty="0" err="1" smtClean="0">
                <a:solidFill>
                  <a:srgbClr val="002060"/>
                </a:solidFill>
              </a:rPr>
              <a:t>as</a:t>
            </a:r>
            <a:r>
              <a:rPr lang="it-IT" sz="1400" dirty="0" smtClean="0">
                <a:solidFill>
                  <a:srgbClr val="002060"/>
                </a:solidFill>
              </a:rPr>
              <a:t> 2016 WBDD Participating Organizations</a:t>
            </a:r>
          </a:p>
          <a:p>
            <a:pPr marL="342900" indent="-342900">
              <a:buAutoNum type="arabicPeriod"/>
            </a:pPr>
            <a:r>
              <a:rPr lang="it-IT" sz="1400" dirty="0" smtClean="0">
                <a:solidFill>
                  <a:srgbClr val="002060"/>
                </a:solidFill>
              </a:rPr>
              <a:t>Partner Organizations:  the </a:t>
            </a:r>
            <a:r>
              <a:rPr lang="it-IT" sz="1400" dirty="0" err="1" smtClean="0">
                <a:solidFill>
                  <a:srgbClr val="002060"/>
                </a:solidFill>
              </a:rPr>
              <a:t>xx</a:t>
            </a:r>
            <a:r>
              <a:rPr lang="it-IT" sz="1400" dirty="0" smtClean="0">
                <a:solidFill>
                  <a:srgbClr val="002060"/>
                </a:solidFill>
              </a:rPr>
              <a:t> Organizations </a:t>
            </a:r>
            <a:r>
              <a:rPr lang="it-IT" sz="1400" dirty="0" err="1" smtClean="0">
                <a:solidFill>
                  <a:srgbClr val="002060"/>
                </a:solidFill>
              </a:rPr>
              <a:t>who</a:t>
            </a:r>
            <a:r>
              <a:rPr lang="it-IT" sz="1400" dirty="0" smtClean="0">
                <a:solidFill>
                  <a:srgbClr val="002060"/>
                </a:solidFill>
              </a:rPr>
              <a:t> </a:t>
            </a:r>
            <a:r>
              <a:rPr lang="it-IT" sz="1400" dirty="0" err="1" smtClean="0">
                <a:solidFill>
                  <a:srgbClr val="002060"/>
                </a:solidFill>
              </a:rPr>
              <a:t>performed</a:t>
            </a:r>
            <a:r>
              <a:rPr lang="it-IT" sz="1400" dirty="0" smtClean="0">
                <a:solidFill>
                  <a:srgbClr val="002060"/>
                </a:solidFill>
              </a:rPr>
              <a:t> </a:t>
            </a:r>
            <a:r>
              <a:rPr lang="it-IT" sz="1400" dirty="0" err="1" smtClean="0">
                <a:solidFill>
                  <a:srgbClr val="002060"/>
                </a:solidFill>
              </a:rPr>
              <a:t>an</a:t>
            </a:r>
            <a:r>
              <a:rPr lang="it-IT" sz="1400" dirty="0" smtClean="0">
                <a:solidFill>
                  <a:srgbClr val="002060"/>
                </a:solidFill>
              </a:rPr>
              <a:t> </a:t>
            </a:r>
            <a:r>
              <a:rPr lang="it-IT" sz="1400" dirty="0" err="1" smtClean="0">
                <a:solidFill>
                  <a:srgbClr val="002060"/>
                </a:solidFill>
              </a:rPr>
              <a:t>event</a:t>
            </a:r>
            <a:r>
              <a:rPr lang="it-IT" sz="1400" dirty="0" smtClean="0">
                <a:solidFill>
                  <a:srgbClr val="002060"/>
                </a:solidFill>
              </a:rPr>
              <a:t> to </a:t>
            </a:r>
            <a:r>
              <a:rPr lang="it-IT" sz="1400" dirty="0" err="1" smtClean="0">
                <a:solidFill>
                  <a:srgbClr val="002060"/>
                </a:solidFill>
              </a:rPr>
              <a:t>observe</a:t>
            </a:r>
            <a:r>
              <a:rPr lang="it-IT" sz="1400" dirty="0" smtClean="0">
                <a:solidFill>
                  <a:srgbClr val="002060"/>
                </a:solidFill>
              </a:rPr>
              <a:t> the WBDD</a:t>
            </a:r>
            <a:endParaRPr lang="it-IT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000" b="1" dirty="0" smtClean="0">
                <a:solidFill>
                  <a:srgbClr val="00B050"/>
                </a:solidFill>
              </a:rPr>
              <a:t>Charter organizations</a:t>
            </a:r>
            <a:endParaRPr lang="it-IT" sz="4000" b="1" dirty="0">
              <a:solidFill>
                <a:srgbClr val="00B05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it-IT" sz="1800" dirty="0" smtClean="0">
                <a:solidFill>
                  <a:srgbClr val="7030A0"/>
                </a:solidFill>
              </a:rPr>
              <a:t>Alianza Neonatal– Alianza de salud neonatal para América Latina y el Caribe </a:t>
            </a:r>
          </a:p>
          <a:p>
            <a:pPr>
              <a:buFont typeface="+mj-lt"/>
              <a:buAutoNum type="arabicPeriod"/>
            </a:pPr>
            <a:r>
              <a:rPr lang="en-US" sz="1800" dirty="0" smtClean="0">
                <a:solidFill>
                  <a:srgbClr val="7030A0"/>
                </a:solidFill>
              </a:rPr>
              <a:t>CDC - Centers for Disease Control and Prevention</a:t>
            </a:r>
            <a:endParaRPr lang="it-IT" sz="1800" dirty="0" smtClean="0">
              <a:solidFill>
                <a:srgbClr val="7030A0"/>
              </a:solidFill>
            </a:endParaRPr>
          </a:p>
          <a:p>
            <a:pPr>
              <a:buFont typeface="+mj-lt"/>
              <a:buAutoNum type="arabicPeriod"/>
            </a:pPr>
            <a:r>
              <a:rPr lang="it-IT" sz="1800" dirty="0" smtClean="0">
                <a:solidFill>
                  <a:srgbClr val="7030A0"/>
                </a:solidFill>
              </a:rPr>
              <a:t>ECLAMC - Estudio Colaborativo Latino Americano de Malformaciones Congénitas </a:t>
            </a:r>
          </a:p>
          <a:p>
            <a:pPr>
              <a:buFont typeface="+mj-lt"/>
              <a:buAutoNum type="arabicPeriod"/>
            </a:pPr>
            <a:r>
              <a:rPr lang="en-US" sz="1800" dirty="0" smtClean="0">
                <a:solidFill>
                  <a:srgbClr val="7030A0"/>
                </a:solidFill>
              </a:rPr>
              <a:t>EDRIC - European Dysmelia Reference Information Centre</a:t>
            </a:r>
            <a:endParaRPr lang="it-IT" sz="1800" dirty="0" smtClean="0">
              <a:solidFill>
                <a:srgbClr val="7030A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1800" dirty="0" smtClean="0">
                <a:solidFill>
                  <a:srgbClr val="7030A0"/>
                </a:solidFill>
              </a:rPr>
              <a:t>EUROCAT - European Surveillance of Congenital Anomalies (EUROCAT )</a:t>
            </a:r>
            <a:endParaRPr lang="it-IT" sz="1800" dirty="0" smtClean="0">
              <a:solidFill>
                <a:srgbClr val="7030A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1800" dirty="0" smtClean="0">
                <a:solidFill>
                  <a:srgbClr val="7030A0"/>
                </a:solidFill>
              </a:rPr>
              <a:t>ICBDSR </a:t>
            </a:r>
            <a:r>
              <a:rPr lang="en-US" sz="1800" dirty="0">
                <a:solidFill>
                  <a:srgbClr val="7030A0"/>
                </a:solidFill>
              </a:rPr>
              <a:t>- International Clearinghouse for Birth Defects Surveillance and Research </a:t>
            </a:r>
            <a:endParaRPr lang="it-IT" sz="1800" dirty="0">
              <a:solidFill>
                <a:srgbClr val="7030A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1800" dirty="0" smtClean="0">
                <a:solidFill>
                  <a:srgbClr val="7030A0"/>
                </a:solidFill>
              </a:rPr>
              <a:t>IF SBH - International Federation for Spina Bifida and Hydrocephalus </a:t>
            </a:r>
          </a:p>
          <a:p>
            <a:pPr>
              <a:buFont typeface="+mj-lt"/>
              <a:buAutoNum type="arabicPeriod"/>
            </a:pPr>
            <a:r>
              <a:rPr lang="en-US" sz="1800" dirty="0" smtClean="0">
                <a:solidFill>
                  <a:srgbClr val="7030A0"/>
                </a:solidFill>
              </a:rPr>
              <a:t>March </a:t>
            </a:r>
            <a:r>
              <a:rPr lang="en-US" sz="1800" dirty="0">
                <a:solidFill>
                  <a:srgbClr val="7030A0"/>
                </a:solidFill>
              </a:rPr>
              <a:t>of Dimes Foundation</a:t>
            </a:r>
            <a:endParaRPr lang="it-IT" sz="1800" dirty="0">
              <a:solidFill>
                <a:srgbClr val="7030A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1800" dirty="0" smtClean="0">
                <a:solidFill>
                  <a:srgbClr val="7030A0"/>
                </a:solidFill>
              </a:rPr>
              <a:t>NBDPN - National Birth Defects Prevention Network </a:t>
            </a:r>
            <a:endParaRPr lang="it-IT" sz="1800" dirty="0" smtClean="0">
              <a:solidFill>
                <a:srgbClr val="7030A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1800" dirty="0" smtClean="0">
                <a:solidFill>
                  <a:srgbClr val="7030A0"/>
                </a:solidFill>
              </a:rPr>
              <a:t>PAHO </a:t>
            </a:r>
            <a:r>
              <a:rPr lang="en-US" sz="1800" dirty="0">
                <a:solidFill>
                  <a:srgbClr val="7030A0"/>
                </a:solidFill>
              </a:rPr>
              <a:t>- Pan American Health Organization </a:t>
            </a:r>
            <a:endParaRPr lang="it-IT" sz="1800" dirty="0">
              <a:solidFill>
                <a:srgbClr val="7030A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1800" dirty="0" smtClean="0">
                <a:solidFill>
                  <a:srgbClr val="7030A0"/>
                </a:solidFill>
              </a:rPr>
              <a:t>PMNCH </a:t>
            </a:r>
            <a:r>
              <a:rPr lang="en-US" sz="1800" dirty="0">
                <a:solidFill>
                  <a:srgbClr val="7030A0"/>
                </a:solidFill>
              </a:rPr>
              <a:t>- The Partnership for Maternal, Newborn &amp; Child Health </a:t>
            </a:r>
            <a:endParaRPr lang="en-US" sz="1800" dirty="0" smtClean="0">
              <a:solidFill>
                <a:srgbClr val="7030A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1800" dirty="0" smtClean="0">
                <a:solidFill>
                  <a:srgbClr val="7030A0"/>
                </a:solidFill>
              </a:rPr>
              <a:t>WHO – Regional Office for South-East Asia </a:t>
            </a:r>
            <a:endParaRPr lang="it-IT" sz="18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it-IT" sz="1800" dirty="0">
              <a:solidFill>
                <a:srgbClr val="7030A0"/>
              </a:solidFill>
            </a:endParaRPr>
          </a:p>
          <a:p>
            <a:pPr>
              <a:buFont typeface="+mj-lt"/>
              <a:buAutoNum type="arabicPeriod"/>
            </a:pPr>
            <a:endParaRPr lang="it-IT" sz="1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200" b="1" dirty="0" smtClean="0">
                <a:solidFill>
                  <a:schemeClr val="accent6">
                    <a:lumMod val="75000"/>
                  </a:schemeClr>
                </a:solidFill>
              </a:rPr>
              <a:t>Participating Organizations - 1</a:t>
            </a:r>
            <a:endParaRPr lang="it-IT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003232" cy="5400600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it-IT" sz="1800" dirty="0">
                <a:solidFill>
                  <a:srgbClr val="002060"/>
                </a:solidFill>
              </a:rPr>
              <a:t>ACP - Associazione Culturale Pediatri, Italy</a:t>
            </a:r>
          </a:p>
          <a:p>
            <a:pPr>
              <a:buFont typeface="+mj-lt"/>
              <a:buAutoNum type="arabicPeriod"/>
            </a:pPr>
            <a:r>
              <a:rPr lang="it-IT" sz="1800" dirty="0">
                <a:solidFill>
                  <a:srgbClr val="002060"/>
                </a:solidFill>
              </a:rPr>
              <a:t>AEGH - Asociación Española de Genética Humana, Spain</a:t>
            </a:r>
          </a:p>
          <a:p>
            <a:pPr>
              <a:buFont typeface="+mj-lt"/>
              <a:buAutoNum type="arabicPeriod"/>
            </a:pPr>
            <a:r>
              <a:rPr lang="en-US" sz="1800" dirty="0">
                <a:solidFill>
                  <a:srgbClr val="002060"/>
                </a:solidFill>
              </a:rPr>
              <a:t>AIPD - Associazione Italiana Persone Down Onlus, Italy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1800" dirty="0">
                <a:solidFill>
                  <a:srgbClr val="002060"/>
                </a:solidFill>
              </a:rPr>
              <a:t>AMC - Action for Mothers and Children, Kosovo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/>
            </a:pPr>
            <a:r>
              <a:rPr lang="it-IT" sz="1800" dirty="0" smtClean="0">
                <a:solidFill>
                  <a:srgbClr val="002060"/>
                </a:solidFill>
              </a:rPr>
              <a:t>APEBI </a:t>
            </a:r>
            <a:r>
              <a:rPr lang="it-IT" sz="1800" dirty="0">
                <a:solidFill>
                  <a:srgbClr val="002060"/>
                </a:solidFill>
              </a:rPr>
              <a:t>- Asociación para Espina Bífida e Hidrocefalia, Argentina</a:t>
            </a:r>
          </a:p>
          <a:p>
            <a:pPr>
              <a:buFont typeface="+mj-lt"/>
              <a:buAutoNum type="arabicPeriod"/>
            </a:pPr>
            <a:r>
              <a:rPr lang="en-US" sz="1800" dirty="0">
                <a:solidFill>
                  <a:srgbClr val="002060"/>
                </a:solidFill>
              </a:rPr>
              <a:t>ASEREMAC - Spanish Association for the Registry and Study of Congenital Malformations Spain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1800" dirty="0">
                <a:solidFill>
                  <a:srgbClr val="002060"/>
                </a:solidFill>
              </a:rPr>
              <a:t>BDA - Birth Defects Association, Thailand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1800" dirty="0">
                <a:solidFill>
                  <a:srgbClr val="002060"/>
                </a:solidFill>
              </a:rPr>
              <a:t>BDRG - Birth Defects Research Group, School of Health Sciences, Savitribai Phule Pune University, India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1800" dirty="0">
                <a:solidFill>
                  <a:srgbClr val="002060"/>
                </a:solidFill>
              </a:rPr>
              <a:t>CARIS - Congenital Anomalies Register &amp; Information Service, Wales, United Kingdom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1800" dirty="0">
                <a:solidFill>
                  <a:srgbClr val="002060"/>
                </a:solidFill>
              </a:rPr>
              <a:t>CBDSP - Congenital Birth Defects Surveillance Program, Pontificia Universidad Javeriana,  Colombia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1800" dirty="0">
                <a:solidFill>
                  <a:srgbClr val="002060"/>
                </a:solidFill>
              </a:rPr>
              <a:t>CCBRT - Comprehensive Community Based Rehabilitation Tanzania 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1800" dirty="0">
                <a:solidFill>
                  <a:srgbClr val="002060"/>
                </a:solidFill>
              </a:rPr>
              <a:t>CNMR - National Centre of Rare Diseases. Istituto Superiore di Sanità, </a:t>
            </a:r>
            <a:r>
              <a:rPr lang="en-US" sz="1800" dirty="0" smtClean="0">
                <a:solidFill>
                  <a:srgbClr val="002060"/>
                </a:solidFill>
              </a:rPr>
              <a:t>Italy</a:t>
            </a:r>
          </a:p>
          <a:p>
            <a:pPr>
              <a:buFont typeface="+mj-lt"/>
              <a:buAutoNum type="arabicPeriod"/>
            </a:pPr>
            <a:r>
              <a:rPr lang="it-IT" sz="1800" dirty="0" smtClean="0">
                <a:solidFill>
                  <a:srgbClr val="002060"/>
                </a:solidFill>
              </a:rPr>
              <a:t>CRR - </a:t>
            </a:r>
            <a:r>
              <a:rPr lang="it-IT" sz="1800" dirty="0" err="1" smtClean="0">
                <a:solidFill>
                  <a:srgbClr val="002060"/>
                </a:solidFill>
              </a:rPr>
              <a:t>Clínica</a:t>
            </a:r>
            <a:r>
              <a:rPr lang="it-IT" sz="1800" dirty="0" smtClean="0">
                <a:solidFill>
                  <a:srgbClr val="002060"/>
                </a:solidFill>
              </a:rPr>
              <a:t> </a:t>
            </a:r>
            <a:r>
              <a:rPr lang="it-IT" sz="1800" dirty="0" err="1" smtClean="0">
                <a:solidFill>
                  <a:srgbClr val="002060"/>
                </a:solidFill>
              </a:rPr>
              <a:t>Comfamiliar</a:t>
            </a:r>
            <a:r>
              <a:rPr lang="it-IT" sz="1800" dirty="0" smtClean="0">
                <a:solidFill>
                  <a:srgbClr val="002060"/>
                </a:solidFill>
              </a:rPr>
              <a:t> </a:t>
            </a:r>
            <a:r>
              <a:rPr lang="it-IT" sz="1800" dirty="0" err="1" smtClean="0">
                <a:solidFill>
                  <a:srgbClr val="002060"/>
                </a:solidFill>
              </a:rPr>
              <a:t>Risaralda</a:t>
            </a:r>
            <a:r>
              <a:rPr lang="it-IT" sz="1800" dirty="0" smtClean="0">
                <a:solidFill>
                  <a:srgbClr val="002060"/>
                </a:solidFill>
              </a:rPr>
              <a:t>, Colombia</a:t>
            </a:r>
          </a:p>
          <a:p>
            <a:pPr>
              <a:buNone/>
            </a:pPr>
            <a:endParaRPr lang="en-US" sz="1800" dirty="0" smtClean="0">
              <a:solidFill>
                <a:srgbClr val="002060"/>
              </a:solidFill>
            </a:endParaRPr>
          </a:p>
          <a:p>
            <a:pPr>
              <a:buFont typeface="+mj-lt"/>
              <a:buAutoNum type="arabicPeriod"/>
            </a:pP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/>
            </a:pPr>
            <a:endParaRPr lang="it-IT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200" b="1" dirty="0" smtClean="0">
                <a:solidFill>
                  <a:schemeClr val="accent6">
                    <a:lumMod val="75000"/>
                  </a:schemeClr>
                </a:solidFill>
              </a:rPr>
              <a:t>Participating Organizations - 2</a:t>
            </a:r>
            <a:endParaRPr lang="it-IT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395536" y="1600200"/>
            <a:ext cx="8291264" cy="4525963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 startAt="14"/>
            </a:pPr>
            <a:r>
              <a:rPr lang="it-IT" sz="1800" dirty="0" smtClean="0">
                <a:solidFill>
                  <a:srgbClr val="002060"/>
                </a:solidFill>
              </a:rPr>
              <a:t>CSHG - Croatian Society of Human Genetics, Croatia</a:t>
            </a:r>
          </a:p>
          <a:p>
            <a:pPr>
              <a:buFont typeface="+mj-lt"/>
              <a:buAutoNum type="arabicPeriod" startAt="14"/>
            </a:pPr>
            <a:r>
              <a:rPr lang="it-IT" sz="1800" dirty="0" smtClean="0">
                <a:solidFill>
                  <a:srgbClr val="002060"/>
                </a:solidFill>
              </a:rPr>
              <a:t>DGE </a:t>
            </a:r>
            <a:r>
              <a:rPr lang="it-IT" sz="1800" dirty="0">
                <a:solidFill>
                  <a:srgbClr val="002060"/>
                </a:solidFill>
              </a:rPr>
              <a:t>MINSA - Dirección General de Epidemiologia, Ministerio de Salud, Perú</a:t>
            </a:r>
          </a:p>
          <a:p>
            <a:pPr>
              <a:buFont typeface="+mj-lt"/>
              <a:buAutoNum type="arabicPeriod" startAt="14"/>
            </a:pPr>
            <a:r>
              <a:rPr lang="en-US" sz="1800" dirty="0">
                <a:solidFill>
                  <a:srgbClr val="002060"/>
                </a:solidFill>
              </a:rPr>
              <a:t>DSAN - Down Syndrome Association of Nepal 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14"/>
            </a:pPr>
            <a:r>
              <a:rPr lang="en-US" sz="1800" dirty="0">
                <a:solidFill>
                  <a:srgbClr val="002060"/>
                </a:solidFill>
              </a:rPr>
              <a:t>EDSA - European Down Syndrome Association 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14"/>
            </a:pPr>
            <a:r>
              <a:rPr lang="en-US" sz="1800" dirty="0">
                <a:solidFill>
                  <a:srgbClr val="002060"/>
                </a:solidFill>
              </a:rPr>
              <a:t>ESHG - European Society of Human Genetics 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14"/>
            </a:pPr>
            <a:r>
              <a:rPr lang="en-US" sz="1800" dirty="0">
                <a:solidFill>
                  <a:srgbClr val="002060"/>
                </a:solidFill>
              </a:rPr>
              <a:t>ETS - European Teratology Society 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14"/>
            </a:pPr>
            <a:r>
              <a:rPr lang="en-US" sz="1800" dirty="0">
                <a:solidFill>
                  <a:srgbClr val="002060"/>
                </a:solidFill>
              </a:rPr>
              <a:t>FFI - Food Fortification Initiative 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14"/>
            </a:pPr>
            <a:r>
              <a:rPr lang="en-US" sz="1800" dirty="0">
                <a:solidFill>
                  <a:srgbClr val="002060"/>
                </a:solidFill>
              </a:rPr>
              <a:t>GASA - Genetic Alliance South Africa 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14"/>
            </a:pPr>
            <a:r>
              <a:rPr lang="en-US" sz="1800" dirty="0">
                <a:solidFill>
                  <a:srgbClr val="002060"/>
                </a:solidFill>
              </a:rPr>
              <a:t>Global Hydranencephaly Foundation, USA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14"/>
            </a:pPr>
            <a:r>
              <a:rPr lang="en-US" sz="1800" dirty="0" smtClean="0">
                <a:solidFill>
                  <a:srgbClr val="002060"/>
                </a:solidFill>
              </a:rPr>
              <a:t>HDC </a:t>
            </a:r>
            <a:r>
              <a:rPr lang="en-US" sz="1800" dirty="0">
                <a:solidFill>
                  <a:srgbClr val="002060"/>
                </a:solidFill>
              </a:rPr>
              <a:t>- Hospital General Docente de Calderón, Ecuador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14"/>
            </a:pPr>
            <a:r>
              <a:rPr lang="en-US" sz="1800" dirty="0">
                <a:solidFill>
                  <a:srgbClr val="002060"/>
                </a:solidFill>
              </a:rPr>
              <a:t>Hydrocephalus Association, USA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14"/>
            </a:pPr>
            <a:r>
              <a:rPr lang="en-US" sz="1800" dirty="0">
                <a:solidFill>
                  <a:srgbClr val="002060"/>
                </a:solidFill>
              </a:rPr>
              <a:t>IHG - Institute of Human Genetics, National Institutes of Health, University of the </a:t>
            </a:r>
            <a:r>
              <a:rPr lang="en-US" sz="1800" dirty="0" smtClean="0">
                <a:solidFill>
                  <a:srgbClr val="002060"/>
                </a:solidFill>
              </a:rPr>
              <a:t>Philippines</a:t>
            </a:r>
          </a:p>
          <a:p>
            <a:pPr>
              <a:buFont typeface="+mj-lt"/>
              <a:buAutoNum type="arabicPeriod" startAt="14"/>
            </a:pPr>
            <a:r>
              <a:rPr lang="it-IT" sz="1800" dirty="0" smtClean="0">
                <a:solidFill>
                  <a:srgbClr val="002060"/>
                </a:solidFill>
              </a:rPr>
              <a:t>INCIENSA - Centro de Registro de </a:t>
            </a:r>
            <a:r>
              <a:rPr lang="it-IT" sz="1800" dirty="0" err="1" smtClean="0">
                <a:solidFill>
                  <a:srgbClr val="002060"/>
                </a:solidFill>
              </a:rPr>
              <a:t>Enfermedades</a:t>
            </a:r>
            <a:r>
              <a:rPr lang="it-IT" sz="1800" dirty="0" smtClean="0">
                <a:solidFill>
                  <a:srgbClr val="002060"/>
                </a:solidFill>
              </a:rPr>
              <a:t> </a:t>
            </a:r>
            <a:r>
              <a:rPr lang="it-IT" sz="1800" dirty="0" err="1" smtClean="0">
                <a:solidFill>
                  <a:srgbClr val="002060"/>
                </a:solidFill>
              </a:rPr>
              <a:t>Congénitas</a:t>
            </a:r>
            <a:r>
              <a:rPr lang="it-IT" sz="1800" dirty="0" smtClean="0">
                <a:solidFill>
                  <a:srgbClr val="002060"/>
                </a:solidFill>
              </a:rPr>
              <a:t>, Costa </a:t>
            </a:r>
            <a:r>
              <a:rPr lang="it-IT" sz="1800" dirty="0" err="1" smtClean="0">
                <a:solidFill>
                  <a:srgbClr val="002060"/>
                </a:solidFill>
              </a:rPr>
              <a:t>Rica</a:t>
            </a:r>
            <a:endParaRPr lang="it-IT" sz="18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1800" dirty="0" smtClean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14"/>
            </a:pPr>
            <a:endParaRPr lang="it-IT" sz="1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200" b="1" dirty="0" smtClean="0">
                <a:solidFill>
                  <a:schemeClr val="accent6">
                    <a:lumMod val="75000"/>
                  </a:schemeClr>
                </a:solidFill>
              </a:rPr>
              <a:t>Participating Organizations -  3</a:t>
            </a:r>
            <a:endParaRPr lang="it-IT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8363272" cy="4525963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 startAt="27"/>
            </a:pPr>
            <a:r>
              <a:rPr lang="it-IT" sz="1800" dirty="0" smtClean="0">
                <a:solidFill>
                  <a:srgbClr val="002060"/>
                </a:solidFill>
              </a:rPr>
              <a:t>ISS - Istituto Superiore di Sanità, Italy</a:t>
            </a:r>
          </a:p>
          <a:p>
            <a:pPr>
              <a:buFont typeface="+mj-lt"/>
              <a:buAutoNum type="arabicPeriod" startAt="27"/>
            </a:pPr>
            <a:r>
              <a:rPr lang="en-US" sz="1800" dirty="0" smtClean="0">
                <a:solidFill>
                  <a:srgbClr val="002060"/>
                </a:solidFill>
              </a:rPr>
              <a:t>Karuna Foundation, Nepal</a:t>
            </a:r>
            <a:endParaRPr lang="it-IT" sz="1800" dirty="0" smtClean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27"/>
            </a:pPr>
            <a:r>
              <a:rPr lang="en-US" sz="1800" dirty="0" smtClean="0">
                <a:solidFill>
                  <a:srgbClr val="002060"/>
                </a:solidFill>
              </a:rPr>
              <a:t>MCAR - Directorate for Health Information and Research, Malta Congenital Anomalies Register, Malta</a:t>
            </a:r>
            <a:endParaRPr lang="it-IT" sz="1800" dirty="0" smtClean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27"/>
            </a:pPr>
            <a:r>
              <a:rPr lang="en-US" sz="1800" dirty="0" smtClean="0">
                <a:solidFill>
                  <a:srgbClr val="002060"/>
                </a:solidFill>
              </a:rPr>
              <a:t>MFIRC - Ulster University, Maternal, Fetal and Infant Research, Northern Ireland</a:t>
            </a:r>
            <a:endParaRPr lang="it-IT" sz="1800" dirty="0" smtClean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27"/>
            </a:pPr>
            <a:r>
              <a:rPr lang="en-US" sz="1800" dirty="0" smtClean="0">
                <a:solidFill>
                  <a:srgbClr val="002060"/>
                </a:solidFill>
              </a:rPr>
              <a:t>MS - Ministry of Health, Italy</a:t>
            </a:r>
            <a:endParaRPr lang="it-IT" sz="1800" dirty="0" smtClean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27"/>
            </a:pPr>
            <a:r>
              <a:rPr lang="en-US" sz="1800" dirty="0" smtClean="0">
                <a:solidFill>
                  <a:srgbClr val="002060"/>
                </a:solidFill>
              </a:rPr>
              <a:t>Mother to Baby, a service of the Organization of Teratology Information Specialists (OTIS), USA</a:t>
            </a:r>
            <a:endParaRPr lang="it-IT" sz="1800" dirty="0" smtClean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27"/>
            </a:pPr>
            <a:r>
              <a:rPr lang="en-US" sz="1800" dirty="0" smtClean="0">
                <a:solidFill>
                  <a:srgbClr val="002060"/>
                </a:solidFill>
              </a:rPr>
              <a:t>NCPNN – AUBMC - National Collaborative Perinatal Neonatal Network, Lebanon</a:t>
            </a:r>
            <a:endParaRPr lang="it-IT" sz="1800" dirty="0" smtClean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27"/>
            </a:pPr>
            <a:r>
              <a:rPr lang="en-US" sz="1800" dirty="0" smtClean="0">
                <a:solidFill>
                  <a:srgbClr val="002060"/>
                </a:solidFill>
              </a:rPr>
              <a:t>NHGV - National Hospital Guido Valadares, Timor-Leste</a:t>
            </a:r>
            <a:endParaRPr lang="it-IT" sz="1800" dirty="0" smtClean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27"/>
            </a:pPr>
            <a:r>
              <a:rPr lang="en-US" sz="1800" dirty="0" smtClean="0">
                <a:solidFill>
                  <a:srgbClr val="002060"/>
                </a:solidFill>
              </a:rPr>
              <a:t>OMNI-Net – UBDP - Ukraine Birth Defects Program, Ukraine</a:t>
            </a:r>
            <a:endParaRPr lang="it-IT" sz="1800" dirty="0" smtClean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27"/>
            </a:pPr>
            <a:r>
              <a:rPr lang="it-IT" sz="1800" dirty="0" smtClean="0">
                <a:solidFill>
                  <a:srgbClr val="002060"/>
                </a:solidFill>
              </a:rPr>
              <a:t>OPBG - Ospedale Pediatrico Bambino Gesù, Italy</a:t>
            </a:r>
          </a:p>
          <a:p>
            <a:pPr>
              <a:buFont typeface="+mj-lt"/>
              <a:buAutoNum type="arabicPeriod" startAt="27"/>
            </a:pPr>
            <a:r>
              <a:rPr lang="en-US" sz="1800" dirty="0" smtClean="0">
                <a:solidFill>
                  <a:srgbClr val="002060"/>
                </a:solidFill>
              </a:rPr>
              <a:t>OvGUM - Otto-von-Guericke University Magdeburg, Germany</a:t>
            </a:r>
            <a:endParaRPr lang="it-IT" sz="1800" dirty="0" smtClean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27"/>
            </a:pPr>
            <a:r>
              <a:rPr lang="en-US" sz="1800" dirty="0" smtClean="0">
                <a:solidFill>
                  <a:srgbClr val="002060"/>
                </a:solidFill>
              </a:rPr>
              <a:t>PMWH - Paropakar Maternity and Women’s Hospital, Nepal</a:t>
            </a:r>
          </a:p>
          <a:p>
            <a:pPr>
              <a:buFont typeface="+mj-lt"/>
              <a:buAutoNum type="arabicPeriod" startAt="27"/>
            </a:pPr>
            <a:r>
              <a:rPr lang="en-US" sz="1800" dirty="0" smtClean="0">
                <a:solidFill>
                  <a:srgbClr val="002060"/>
                </a:solidFill>
              </a:rPr>
              <a:t>PNPDC - </a:t>
            </a:r>
            <a:r>
              <a:rPr lang="en-US" sz="1800" dirty="0" err="1" smtClean="0">
                <a:solidFill>
                  <a:srgbClr val="002060"/>
                </a:solidFill>
              </a:rPr>
              <a:t>Programa</a:t>
            </a:r>
            <a:r>
              <a:rPr lang="en-US" sz="1800" dirty="0" smtClean="0">
                <a:solidFill>
                  <a:srgbClr val="002060"/>
                </a:solidFill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</a:rPr>
              <a:t>Nacional</a:t>
            </a:r>
            <a:r>
              <a:rPr lang="en-US" sz="1800" dirty="0" smtClean="0">
                <a:solidFill>
                  <a:srgbClr val="002060"/>
                </a:solidFill>
              </a:rPr>
              <a:t> de </a:t>
            </a:r>
            <a:r>
              <a:rPr lang="en-US" sz="1800" dirty="0" err="1" smtClean="0">
                <a:solidFill>
                  <a:srgbClr val="002060"/>
                </a:solidFill>
              </a:rPr>
              <a:t>Prevención</a:t>
            </a:r>
            <a:r>
              <a:rPr lang="en-US" sz="1800" dirty="0" smtClean="0">
                <a:solidFill>
                  <a:srgbClr val="002060"/>
                </a:solidFill>
              </a:rPr>
              <a:t> de los </a:t>
            </a:r>
            <a:r>
              <a:rPr lang="en-US" sz="1800" dirty="0" err="1" smtClean="0">
                <a:solidFill>
                  <a:srgbClr val="002060"/>
                </a:solidFill>
              </a:rPr>
              <a:t>Defectos</a:t>
            </a:r>
            <a:r>
              <a:rPr lang="en-US" sz="1800" dirty="0" smtClean="0">
                <a:solidFill>
                  <a:srgbClr val="002060"/>
                </a:solidFill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</a:rPr>
              <a:t>Congénitos</a:t>
            </a:r>
            <a:r>
              <a:rPr lang="en-US" sz="1800" dirty="0" smtClean="0">
                <a:solidFill>
                  <a:srgbClr val="002060"/>
                </a:solidFill>
              </a:rPr>
              <a:t> del </a:t>
            </a:r>
            <a:r>
              <a:rPr lang="en-US" sz="1800" dirty="0" err="1" smtClean="0">
                <a:solidFill>
                  <a:srgbClr val="002060"/>
                </a:solidFill>
              </a:rPr>
              <a:t>Ministerio</a:t>
            </a:r>
            <a:r>
              <a:rPr lang="en-US" sz="1800" dirty="0" smtClean="0">
                <a:solidFill>
                  <a:srgbClr val="002060"/>
                </a:solidFill>
              </a:rPr>
              <a:t> de </a:t>
            </a:r>
            <a:r>
              <a:rPr lang="en-US" sz="1800" dirty="0" err="1" smtClean="0">
                <a:solidFill>
                  <a:srgbClr val="002060"/>
                </a:solidFill>
              </a:rPr>
              <a:t>Salud</a:t>
            </a:r>
            <a:r>
              <a:rPr lang="en-US" sz="1800" dirty="0" smtClean="0">
                <a:solidFill>
                  <a:srgbClr val="002060"/>
                </a:solidFill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</a:rPr>
              <a:t>Publica</a:t>
            </a:r>
            <a:r>
              <a:rPr lang="en-US" sz="1800" dirty="0" smtClean="0">
                <a:solidFill>
                  <a:srgbClr val="002060"/>
                </a:solidFill>
              </a:rPr>
              <a:t> y </a:t>
            </a:r>
            <a:r>
              <a:rPr lang="en-US" sz="1800" dirty="0" err="1" smtClean="0">
                <a:solidFill>
                  <a:srgbClr val="002060"/>
                </a:solidFill>
              </a:rPr>
              <a:t>Benestar</a:t>
            </a:r>
            <a:r>
              <a:rPr lang="en-US" sz="1800" dirty="0" smtClean="0">
                <a:solidFill>
                  <a:srgbClr val="002060"/>
                </a:solidFill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</a:rPr>
              <a:t>Social,Paraguay</a:t>
            </a:r>
            <a:endParaRPr lang="it-IT" sz="18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it-IT" sz="1800" dirty="0" smtClean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27"/>
            </a:pPr>
            <a:endParaRPr lang="it-IT" sz="1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200" b="1" dirty="0" smtClean="0">
                <a:solidFill>
                  <a:schemeClr val="accent6">
                    <a:lumMod val="75000"/>
                  </a:schemeClr>
                </a:solidFill>
              </a:rPr>
              <a:t>Participating Organizations -  4</a:t>
            </a:r>
            <a:endParaRPr lang="it-IT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179512" y="1423317"/>
            <a:ext cx="8748464" cy="4525963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 startAt="40"/>
            </a:pPr>
            <a:r>
              <a:rPr lang="en-US" sz="1800" dirty="0" smtClean="0">
                <a:solidFill>
                  <a:srgbClr val="002060"/>
                </a:solidFill>
              </a:rPr>
              <a:t>RENAC - Red Nacional de Anomalías Congénitas de Argentina </a:t>
            </a:r>
            <a:endParaRPr lang="it-IT" sz="1800" dirty="0" smtClean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40"/>
            </a:pPr>
            <a:r>
              <a:rPr lang="en-US" sz="1800" dirty="0" smtClean="0">
                <a:solidFill>
                  <a:srgbClr val="002060"/>
                </a:solidFill>
              </a:rPr>
              <a:t>RRMC </a:t>
            </a:r>
            <a:r>
              <a:rPr lang="en-US" sz="1800" dirty="0">
                <a:solidFill>
                  <a:srgbClr val="002060"/>
                </a:solidFill>
              </a:rPr>
              <a:t>- Registro Regional de Malformaciones Congénitas de Chile, Chile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40"/>
            </a:pPr>
            <a:r>
              <a:rPr lang="en-US" sz="1800" dirty="0">
                <a:solidFill>
                  <a:srgbClr val="002060"/>
                </a:solidFill>
              </a:rPr>
              <a:t>SCP - Sociedad Cochabambina de Pediatría, Bolivia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40"/>
            </a:pPr>
            <a:r>
              <a:rPr lang="it-IT" sz="1800" dirty="0">
                <a:solidFill>
                  <a:srgbClr val="002060"/>
                </a:solidFill>
              </a:rPr>
              <a:t>SFC - Surgery for Children, Italy</a:t>
            </a:r>
          </a:p>
          <a:p>
            <a:pPr>
              <a:buFont typeface="+mj-lt"/>
              <a:buAutoNum type="arabicPeriod" startAt="40"/>
            </a:pPr>
            <a:r>
              <a:rPr lang="it-IT" sz="1800" dirty="0">
                <a:solidFill>
                  <a:srgbClr val="002060"/>
                </a:solidFill>
              </a:rPr>
              <a:t>SIMGePeD - Società Italiana Malattie Genetiche Pediatriche  e Disabilità </a:t>
            </a:r>
            <a:r>
              <a:rPr lang="it-IT" sz="1800" dirty="0" smtClean="0">
                <a:solidFill>
                  <a:srgbClr val="002060"/>
                </a:solidFill>
              </a:rPr>
              <a:t>Congenite</a:t>
            </a:r>
            <a:r>
              <a:rPr lang="it-IT" sz="1800" dirty="0">
                <a:solidFill>
                  <a:srgbClr val="002060"/>
                </a:solidFill>
              </a:rPr>
              <a:t>, Italy</a:t>
            </a:r>
          </a:p>
          <a:p>
            <a:pPr>
              <a:buFont typeface="+mj-lt"/>
              <a:buAutoNum type="arabicPeriod" startAt="40"/>
            </a:pPr>
            <a:r>
              <a:rPr lang="it-IT" sz="1800" dirty="0">
                <a:solidFill>
                  <a:srgbClr val="002060"/>
                </a:solidFill>
              </a:rPr>
              <a:t>SIP - Società Italiana di Pediatria, Italy</a:t>
            </a:r>
          </a:p>
          <a:p>
            <a:pPr>
              <a:buFont typeface="+mj-lt"/>
              <a:buAutoNum type="arabicPeriod" startAt="40"/>
            </a:pPr>
            <a:r>
              <a:rPr lang="en-US" sz="1800" dirty="0">
                <a:solidFill>
                  <a:srgbClr val="002060"/>
                </a:solidFill>
              </a:rPr>
              <a:t>SSMG - Saudi Society of Medical Genetics, Saudi Arabia 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40"/>
            </a:pPr>
            <a:r>
              <a:rPr lang="it-IT" sz="1800" dirty="0">
                <a:solidFill>
                  <a:srgbClr val="002060"/>
                </a:solidFill>
              </a:rPr>
              <a:t>Teratology Society, USA</a:t>
            </a:r>
          </a:p>
          <a:p>
            <a:pPr>
              <a:buFont typeface="+mj-lt"/>
              <a:buAutoNum type="arabicPeriod" startAt="40"/>
            </a:pPr>
            <a:r>
              <a:rPr lang="it-IT" sz="1800" dirty="0">
                <a:solidFill>
                  <a:srgbClr val="002060"/>
                </a:solidFill>
              </a:rPr>
              <a:t>UPPA - Un Pediatra per Amico. </a:t>
            </a:r>
            <a:r>
              <a:rPr lang="en-US" sz="1800" dirty="0">
                <a:solidFill>
                  <a:srgbClr val="002060"/>
                </a:solidFill>
              </a:rPr>
              <a:t>Italy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40"/>
            </a:pPr>
            <a:r>
              <a:rPr lang="en-US" sz="1800" dirty="0">
                <a:solidFill>
                  <a:srgbClr val="002060"/>
                </a:solidFill>
              </a:rPr>
              <a:t>Utah Birth Defects Network, USA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40"/>
            </a:pPr>
            <a:r>
              <a:rPr lang="en-US" sz="1800" dirty="0">
                <a:solidFill>
                  <a:srgbClr val="002060"/>
                </a:solidFill>
              </a:rPr>
              <a:t>VYLHP - Volunteer Youth Leaders for Health-Philippines  </a:t>
            </a:r>
            <a:endParaRPr lang="it-IT" sz="1800" dirty="0">
              <a:solidFill>
                <a:srgbClr val="002060"/>
              </a:solidFill>
            </a:endParaRPr>
          </a:p>
          <a:p>
            <a:pPr>
              <a:buFont typeface="+mj-lt"/>
              <a:buAutoNum type="arabicPeriod" startAt="40"/>
            </a:pPr>
            <a:r>
              <a:rPr lang="en-US" sz="1800" dirty="0">
                <a:solidFill>
                  <a:srgbClr val="002060"/>
                </a:solidFill>
              </a:rPr>
              <a:t>WARDA - Western Australian Register of Developmental Anomalies, Australia</a:t>
            </a:r>
            <a:endParaRPr lang="it-IT" sz="1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it-IT" sz="4000" b="1" dirty="0" smtClean="0">
                <a:solidFill>
                  <a:srgbClr val="0070C0"/>
                </a:solidFill>
              </a:rPr>
              <a:t>Partner Organizations</a:t>
            </a:r>
            <a:endParaRPr lang="it-IT" sz="4000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285720" y="1124744"/>
            <a:ext cx="8534752" cy="4374818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it-IT" sz="1800" dirty="0" smtClean="0">
                <a:solidFill>
                  <a:srgbClr val="002060"/>
                </a:solidFill>
              </a:rPr>
              <a:t>AIG-F – Associazione Italiana Genitori Fidenza, Italy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rgbClr val="002060"/>
                </a:solidFill>
              </a:rPr>
              <a:t>AMC – Assam Medical College, India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 err="1" smtClean="0">
                <a:solidFill>
                  <a:srgbClr val="002060"/>
                </a:solidFill>
              </a:rPr>
              <a:t>As.Leg</a:t>
            </a:r>
            <a:r>
              <a:rPr lang="en-US" sz="1800" dirty="0" smtClean="0">
                <a:solidFill>
                  <a:srgbClr val="002060"/>
                </a:solidFill>
              </a:rPr>
              <a:t>. – Asamblea Legislativa, El Salvador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rgbClr val="002060"/>
                </a:solidFill>
              </a:rPr>
              <a:t>BDR – Birth Defects Registry, Arkansas University, USA</a:t>
            </a:r>
            <a:endParaRPr lang="it-IT" sz="1800" dirty="0" smtClean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rgbClr val="002060"/>
                </a:solidFill>
              </a:rPr>
              <a:t>ENN – Eurocat Northern Netherlands, The Netherlands</a:t>
            </a:r>
            <a:endParaRPr lang="it-IT" sz="1800" dirty="0" smtClean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rgbClr val="002060"/>
                </a:solidFill>
              </a:rPr>
              <a:t>HCAR – Hungarian Congenital Anomalies Registry, Hungary</a:t>
            </a:r>
            <a:endParaRPr lang="it-IT" sz="1800" dirty="0" smtClean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rgbClr val="002060"/>
                </a:solidFill>
              </a:rPr>
              <a:t>JMCHH – Jiangsu Maternal and Child Health Hospital, China</a:t>
            </a:r>
            <a:endParaRPr lang="it-IT" sz="1800" dirty="0" smtClean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it-IT" sz="1800" dirty="0" smtClean="0">
                <a:solidFill>
                  <a:srgbClr val="002060"/>
                </a:solidFill>
              </a:rPr>
              <a:t>SBGM, UFPE, AMB/AMPE – Sociedade Brasileira de Genética Médica/SBGM,  Departamento de Medicina Clínica da UFPE - Campus Recife/PE, Associação Médica Brasileira-Associação Médica de Pernambuco/AMB-AMPE, Brazil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rgbClr val="002060"/>
                </a:solidFill>
              </a:rPr>
              <a:t>SBHCF – Spina Bifida and Hydrocephalus Care Foundation, Nigeria</a:t>
            </a:r>
            <a:endParaRPr lang="it-IT" sz="1800" dirty="0" smtClean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it-IT" sz="1800" dirty="0" smtClean="0">
                <a:solidFill>
                  <a:srgbClr val="002060"/>
                </a:solidFill>
              </a:rPr>
              <a:t>UniSap – Università La Sapienza, Roma</a:t>
            </a:r>
          </a:p>
          <a:p>
            <a:pPr marL="457200" indent="-457200">
              <a:buFont typeface="+mj-lt"/>
              <a:buAutoNum type="arabicPeriod"/>
            </a:pPr>
            <a:endParaRPr lang="it-IT" sz="1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210973" y="1628800"/>
            <a:ext cx="8609499" cy="4968552"/>
            <a:chOff x="210973" y="188640"/>
            <a:chExt cx="11788889" cy="6408712"/>
          </a:xfrm>
        </p:grpSpPr>
        <p:sp>
          <p:nvSpPr>
            <p:cNvPr id="3" name="CasellaDiTesto 2"/>
            <p:cNvSpPr txBox="1"/>
            <p:nvPr/>
          </p:nvSpPr>
          <p:spPr>
            <a:xfrm>
              <a:off x="6463369" y="332656"/>
              <a:ext cx="1680119" cy="754275"/>
            </a:xfrm>
            <a:prstGeom prst="rect">
              <a:avLst/>
            </a:prstGeom>
            <a:solidFill>
              <a:srgbClr val="0070C0"/>
            </a:solidFill>
            <a:ln w="28575">
              <a:noFill/>
            </a:ln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1600" b="1" dirty="0">
                  <a:solidFill>
                    <a:schemeClr val="bg1"/>
                  </a:solidFill>
                  <a:latin typeface="Calibri" pitchFamily="34" charset="0"/>
                  <a:cs typeface="Narkisim" pitchFamily="34" charset="-79"/>
                </a:rPr>
                <a:t>CDC </a:t>
              </a:r>
              <a:r>
                <a:rPr lang="it-IT" sz="1200" b="1" dirty="0">
                  <a:solidFill>
                    <a:schemeClr val="bg1"/>
                  </a:solidFill>
                  <a:latin typeface="Calibri" pitchFamily="34" charset="0"/>
                  <a:cs typeface="Narkisim" pitchFamily="34" charset="-79"/>
                </a:rPr>
                <a:t> </a:t>
              </a:r>
              <a:endParaRPr lang="it-IT" sz="1000" b="1" dirty="0">
                <a:solidFill>
                  <a:schemeClr val="bg1"/>
                </a:solidFill>
                <a:latin typeface="Calibri" pitchFamily="34" charset="0"/>
                <a:cs typeface="Narkisim" pitchFamily="34" charset="-79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800" b="1" dirty="0">
                  <a:solidFill>
                    <a:schemeClr val="bg1"/>
                  </a:solidFill>
                  <a:latin typeface="Calibri" pitchFamily="34" charset="0"/>
                  <a:cs typeface="Narkisim" pitchFamily="34" charset="-79"/>
                </a:rPr>
                <a:t>U.S. Centers for Disease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800" b="1" dirty="0">
                  <a:solidFill>
                    <a:schemeClr val="bg1"/>
                  </a:solidFill>
                  <a:latin typeface="Calibri" pitchFamily="34" charset="0"/>
                  <a:cs typeface="Narkisim" pitchFamily="34" charset="-79"/>
                </a:rPr>
                <a:t>Control and Prevention</a:t>
              </a:r>
              <a:endParaRPr lang="it-IT" sz="500" b="1" dirty="0">
                <a:solidFill>
                  <a:schemeClr val="bg1"/>
                </a:solidFill>
                <a:latin typeface="Calibri" pitchFamily="34" charset="0"/>
                <a:cs typeface="Narkisim" pitchFamily="34" charset="-79"/>
              </a:endParaRPr>
            </a:p>
          </p:txBody>
        </p:sp>
        <p:pic>
          <p:nvPicPr>
            <p:cNvPr id="4" name="Picture 10" descr="http://en.atlaseclamc.org/images/logo_eclamc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323978" y="1109213"/>
              <a:ext cx="1051148" cy="878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12" descr="http://www.raggiungere.it/images/stories/edric.png"/>
            <p:cNvPicPr>
              <a:picLocks noChangeAspect="1" noChangeArrowheads="1"/>
            </p:cNvPicPr>
            <p:nvPr/>
          </p:nvPicPr>
          <p:blipFill>
            <a:blip r:embed="rId3" cstate="print"/>
            <a:srcRect t="5040" r="82150" b="9280"/>
            <a:stretch>
              <a:fillRect/>
            </a:stretch>
          </p:blipFill>
          <p:spPr bwMode="auto">
            <a:xfrm>
              <a:off x="3286894" y="1196752"/>
              <a:ext cx="771261" cy="699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4" descr="The NBDPN will be holding its 13th Annual meeting at the National Harbor in Maryland.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6574" y="1109213"/>
              <a:ext cx="1219293" cy="919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Immagine 10" descr="C:\Users\Pierpaolo\Documents\0000--3333       Birth Defect Day\Logos delle organizzazioni\IF_logo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90750" y="1176804"/>
              <a:ext cx="806457" cy="654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 descr="http://www.healthynewbornnetwork.org/sites/default/files/imagecache/large-thumbnail/partners/thumbs/LACAlliance.jpg"/>
            <p:cNvPicPr>
              <a:picLocks noChangeAspect="1" noChangeArrowheads="1"/>
            </p:cNvPicPr>
            <p:nvPr/>
          </p:nvPicPr>
          <p:blipFill>
            <a:blip r:embed="rId6" cstate="print"/>
            <a:srcRect l="9338" t="33595" r="14038" b="33852"/>
            <a:stretch>
              <a:fillRect/>
            </a:stretch>
          </p:blipFill>
          <p:spPr bwMode="auto">
            <a:xfrm>
              <a:off x="7789856" y="1268760"/>
              <a:ext cx="1545710" cy="487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8" descr="http://www.science.ulster.ac.uk/nursing/img/research/eurocatlogo3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716033" y="1276592"/>
              <a:ext cx="1747325" cy="608321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</p:pic>
        <p:pic>
          <p:nvPicPr>
            <p:cNvPr id="10" name="Immagine 3" descr="http://www.who.int/pmnch/media/advocacy_materials/pmnch_logo_large.jpg?ua=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771924" y="1196752"/>
              <a:ext cx="1867898" cy="675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Immagine 25" descr="Logo ACP.jpg"/>
            <p:cNvPicPr>
              <a:picLocks noChangeAspect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702718" y="2996952"/>
              <a:ext cx="925054" cy="705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Immagine 8" descr="15-Phule Univ India.JPG"/>
            <p:cNvPicPr>
              <a:picLocks noChangeAspect="1"/>
            </p:cNvPicPr>
            <p:nvPr/>
          </p:nvPicPr>
          <p:blipFill>
            <a:blip r:embed="rId10" cstate="print"/>
            <a:srcRect l="16330" t="15393" r="18350" b="15338"/>
            <a:stretch>
              <a:fillRect/>
            </a:stretch>
          </p:blipFill>
          <p:spPr bwMode="auto">
            <a:xfrm>
              <a:off x="4078982" y="5728471"/>
              <a:ext cx="1277296" cy="8688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Immagine 12" descr="4-logo INCIENSA high.jpg"/>
            <p:cNvPicPr/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998862" y="4293096"/>
              <a:ext cx="1799261" cy="677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Immagine 13" descr="Public Health Wales logo"/>
            <p:cNvPicPr/>
            <p:nvPr/>
          </p:nvPicPr>
          <p:blipFill>
            <a:blip r:embed="rId12" cstate="print"/>
            <a:srcRect r="14286"/>
            <a:stretch>
              <a:fillRect/>
            </a:stretch>
          </p:blipFill>
          <p:spPr bwMode="auto">
            <a:xfrm>
              <a:off x="2250043" y="5301208"/>
              <a:ext cx="1612915" cy="540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" name="Gruppo 22"/>
            <p:cNvGrpSpPr>
              <a:grpSpLocks/>
            </p:cNvGrpSpPr>
            <p:nvPr/>
          </p:nvGrpSpPr>
          <p:grpSpPr bwMode="auto">
            <a:xfrm>
              <a:off x="8110915" y="1916832"/>
              <a:ext cx="1224651" cy="579576"/>
              <a:chOff x="4516641" y="3862642"/>
              <a:chExt cx="3727296" cy="2150477"/>
            </a:xfrm>
          </p:grpSpPr>
          <p:pic>
            <p:nvPicPr>
              <p:cNvPr id="68" name="Immagine 10" descr="12-Logo Javeriana.jpg"/>
              <p:cNvPicPr>
                <a:picLocks noChangeAspect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6736355" y="3929341"/>
                <a:ext cx="1507582" cy="20837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9" name="Immagine 11" descr="12-Logo SDS.jpg"/>
              <p:cNvPicPr>
                <a:picLocks noChangeAspect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4516641" y="3862642"/>
                <a:ext cx="2162172" cy="21145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6" name="Gruppo 3"/>
            <p:cNvGrpSpPr>
              <a:grpSpLocks/>
            </p:cNvGrpSpPr>
            <p:nvPr/>
          </p:nvGrpSpPr>
          <p:grpSpPr bwMode="auto">
            <a:xfrm>
              <a:off x="2879180" y="2204864"/>
              <a:ext cx="1343818" cy="676518"/>
              <a:chOff x="1017166" y="1116336"/>
              <a:chExt cx="2304256" cy="1072717"/>
            </a:xfrm>
          </p:grpSpPr>
          <p:pic>
            <p:nvPicPr>
              <p:cNvPr id="66" name="Immagine 4" descr="5- logo Peru.PNG"/>
              <p:cNvPicPr>
                <a:picLocks noChangeAspect="1"/>
              </p:cNvPicPr>
              <p:nvPr/>
            </p:nvPicPr>
            <p:blipFill>
              <a:blip r:embed="rId15" cstate="print"/>
              <a:srcRect r="42088"/>
              <a:stretch>
                <a:fillRect/>
              </a:stretch>
            </p:blipFill>
            <p:spPr bwMode="auto">
              <a:xfrm>
                <a:off x="1017166" y="1116336"/>
                <a:ext cx="2304256" cy="5788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" name="Immagine 5" descr="5- logo Peru.PNG"/>
              <p:cNvPicPr>
                <a:picLocks noChangeAspect="1"/>
              </p:cNvPicPr>
              <p:nvPr/>
            </p:nvPicPr>
            <p:blipFill>
              <a:blip r:embed="rId16" cstate="print"/>
              <a:srcRect l="65993" t="18517" r="1942" b="16679"/>
              <a:stretch>
                <a:fillRect/>
              </a:stretch>
            </p:blipFill>
            <p:spPr bwMode="auto">
              <a:xfrm>
                <a:off x="1607020" y="1684997"/>
                <a:ext cx="1714402" cy="5040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7" name="Picture 2" descr="http://www.orsacampania.it/wp-content/uploads/2014/08/logo-ministero-salute1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1831927" y="1907385"/>
              <a:ext cx="1148463" cy="1081460"/>
            </a:xfrm>
            <a:prstGeom prst="rect">
              <a:avLst/>
            </a:prstGeom>
            <a:noFill/>
          </p:spPr>
        </p:pic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18" cstate="print"/>
            <a:srcRect l="29240" t="8463" b="11142"/>
            <a:stretch>
              <a:fillRect/>
            </a:stretch>
          </p:blipFill>
          <p:spPr bwMode="auto">
            <a:xfrm>
              <a:off x="5448193" y="2059907"/>
              <a:ext cx="1506040" cy="475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Immagine 18" descr="C:\Users\Simo\AppData\Local\Microsoft\Windows\Temporary Internet Files\Content.Outlook\C65YYKO4\FFI_cmyk_full_signature.jpg"/>
            <p:cNvPicPr/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334566" y="3217791"/>
              <a:ext cx="1276890" cy="743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Immagine 19" descr="Logo_Vertical_SloganWebsite"/>
            <p:cNvPicPr/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1630710" y="3717032"/>
              <a:ext cx="1118375" cy="8218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Immagine 20" descr="new IHG logo 2009"/>
            <p:cNvPicPr/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3430910" y="3212976"/>
              <a:ext cx="1547898" cy="1086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Immagine 21" descr="C:\Users\Simo\AppData\Local\Microsoft\Windows\Temporary Internet Files\Content.Outlook\C65YYKO4\HNGV logo.jpg"/>
            <p:cNvPicPr/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5509576" y="5273849"/>
              <a:ext cx="873662" cy="10138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Immagine 22" descr="Nepal_logo"/>
            <p:cNvPicPr/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7204686" y="1988840"/>
              <a:ext cx="906744" cy="811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Immagine 23" descr="RENAC-Ar_logo"/>
            <p:cNvPicPr/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8490763" y="4449999"/>
              <a:ext cx="2284963" cy="608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Immagine 24" descr="logo-SSMG"/>
            <p:cNvPicPr/>
            <p:nvPr/>
          </p:nvPicPr>
          <p:blipFill>
            <a:blip r:embed="rId25" cstate="print"/>
            <a:srcRect/>
            <a:stretch>
              <a:fillRect/>
            </a:stretch>
          </p:blipFill>
          <p:spPr bwMode="auto">
            <a:xfrm>
              <a:off x="334566" y="4096476"/>
              <a:ext cx="1209686" cy="1149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Immagine 25" descr="Diapositiva1.JPG"/>
            <p:cNvPicPr/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>
              <a:off x="334566" y="5313118"/>
              <a:ext cx="1142481" cy="878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Immagine 26" descr="2-logo-ASEREMAC.jpg"/>
            <p:cNvPicPr/>
            <p:nvPr/>
          </p:nvPicPr>
          <p:blipFill>
            <a:blip r:embed="rId27" cstate="print"/>
            <a:srcRect b="30000"/>
            <a:stretch>
              <a:fillRect/>
            </a:stretch>
          </p:blipFill>
          <p:spPr bwMode="auto">
            <a:xfrm>
              <a:off x="7182490" y="2852936"/>
              <a:ext cx="928940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Immagine 27" descr="32-Surgery for Children.png"/>
            <p:cNvPicPr>
              <a:picLocks noChangeAspect="1"/>
            </p:cNvPicPr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557421" y="5786257"/>
              <a:ext cx="887103" cy="743503"/>
            </a:xfrm>
            <a:prstGeom prst="rect">
              <a:avLst/>
            </a:prstGeom>
          </p:spPr>
        </p:pic>
        <p:pic>
          <p:nvPicPr>
            <p:cNvPr id="29" name="Immagine 28" descr="8-TESTATA-SITO uppa.png"/>
            <p:cNvPicPr/>
            <p:nvPr/>
          </p:nvPicPr>
          <p:blipFill>
            <a:blip r:embed="rId29" cstate="print"/>
            <a:srcRect r="19383" b="-4637"/>
            <a:stretch>
              <a:fillRect/>
            </a:stretch>
          </p:blipFill>
          <p:spPr bwMode="auto">
            <a:xfrm>
              <a:off x="2710830" y="5849431"/>
              <a:ext cx="1276890" cy="675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Immagine 29" descr="BDN horizontal"/>
            <p:cNvPicPr/>
            <p:nvPr/>
          </p:nvPicPr>
          <p:blipFill>
            <a:blip r:embed="rId30" cstate="print"/>
            <a:srcRect/>
            <a:stretch>
              <a:fillRect/>
            </a:stretch>
          </p:blipFill>
          <p:spPr bwMode="auto">
            <a:xfrm>
              <a:off x="3834219" y="4976503"/>
              <a:ext cx="1612915" cy="540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Immagine 30" descr="3- Logo from Lebanon.png"/>
            <p:cNvPicPr/>
            <p:nvPr/>
          </p:nvPicPr>
          <p:blipFill>
            <a:blip r:embed="rId31" cstate="print"/>
            <a:srcRect/>
            <a:stretch>
              <a:fillRect/>
            </a:stretch>
          </p:blipFill>
          <p:spPr bwMode="auto">
            <a:xfrm>
              <a:off x="5052030" y="4293097"/>
              <a:ext cx="2048544" cy="4117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Immagine 31" descr="sip"/>
            <p:cNvPicPr/>
            <p:nvPr/>
          </p:nvPicPr>
          <p:blipFill>
            <a:blip r:embed="rId32" cstate="print"/>
            <a:srcRect/>
            <a:stretch>
              <a:fillRect/>
            </a:stretch>
          </p:blipFill>
          <p:spPr bwMode="auto">
            <a:xfrm>
              <a:off x="6344572" y="5173414"/>
              <a:ext cx="1169284" cy="804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Immagine 32" descr="Logo_engl_FBM+OVGU+MED"/>
            <p:cNvPicPr/>
            <p:nvPr/>
          </p:nvPicPr>
          <p:blipFill>
            <a:blip r:embed="rId33" cstate="print"/>
            <a:srcRect/>
            <a:stretch>
              <a:fillRect/>
            </a:stretch>
          </p:blipFill>
          <p:spPr bwMode="auto">
            <a:xfrm>
              <a:off x="8543478" y="3471389"/>
              <a:ext cx="2736304" cy="573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Immagine 33" descr="UU Logo (2)"/>
            <p:cNvPicPr/>
            <p:nvPr/>
          </p:nvPicPr>
          <p:blipFill>
            <a:blip r:embed="rId34" cstate="print"/>
            <a:srcRect b="11221"/>
            <a:stretch>
              <a:fillRect/>
            </a:stretch>
          </p:blipFill>
          <p:spPr bwMode="auto">
            <a:xfrm>
              <a:off x="8255446" y="2920074"/>
              <a:ext cx="1008072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35" cstate="print"/>
            <a:srcRect/>
            <a:stretch>
              <a:fillRect/>
            </a:stretch>
          </p:blipFill>
          <p:spPr bwMode="auto">
            <a:xfrm>
              <a:off x="6179017" y="3446734"/>
              <a:ext cx="924301" cy="774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6" name="Gruppo 55"/>
            <p:cNvGrpSpPr/>
            <p:nvPr/>
          </p:nvGrpSpPr>
          <p:grpSpPr>
            <a:xfrm>
              <a:off x="8253072" y="332656"/>
              <a:ext cx="1226510" cy="743998"/>
              <a:chOff x="4566755" y="2132856"/>
              <a:chExt cx="3434396" cy="2232681"/>
            </a:xfrm>
          </p:grpSpPr>
          <p:pic>
            <p:nvPicPr>
              <p:cNvPr id="64" name="Picture 2"/>
              <p:cNvPicPr>
                <a:picLocks noChangeAspect="1" noChangeArrowheads="1"/>
              </p:cNvPicPr>
              <p:nvPr/>
            </p:nvPicPr>
            <p:blipFill>
              <a:blip r:embed="rId36" cstate="print"/>
              <a:srcRect/>
              <a:stretch>
                <a:fillRect/>
              </a:stretch>
            </p:blipFill>
            <p:spPr bwMode="auto">
              <a:xfrm>
                <a:off x="4860032" y="2132856"/>
                <a:ext cx="3085108" cy="9724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5" name="CasellaDiTesto 64"/>
              <p:cNvSpPr txBox="1"/>
              <p:nvPr/>
            </p:nvSpPr>
            <p:spPr>
              <a:xfrm>
                <a:off x="4566755" y="3055076"/>
                <a:ext cx="3434396" cy="13104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800" b="1" dirty="0" smtClean="0">
                    <a:solidFill>
                      <a:schemeClr val="accent1">
                        <a:lumMod val="75000"/>
                      </a:schemeClr>
                    </a:solidFill>
                    <a:latin typeface="Vrinda" pitchFamily="34" charset="0"/>
                    <a:cs typeface="Vrinda" pitchFamily="34" charset="0"/>
                  </a:rPr>
                  <a:t>South East Asia</a:t>
                </a:r>
              </a:p>
              <a:p>
                <a:pPr algn="ctr"/>
                <a:r>
                  <a:rPr lang="it-IT" sz="800" b="1" dirty="0" smtClean="0">
                    <a:solidFill>
                      <a:schemeClr val="accent1">
                        <a:lumMod val="75000"/>
                      </a:schemeClr>
                    </a:solidFill>
                    <a:latin typeface="Vrinda" pitchFamily="34" charset="0"/>
                    <a:cs typeface="Vrinda" pitchFamily="34" charset="0"/>
                  </a:rPr>
                  <a:t> Regional Office </a:t>
                </a:r>
                <a:endParaRPr lang="it-IT" sz="800" b="1" dirty="0">
                  <a:solidFill>
                    <a:schemeClr val="accent1">
                      <a:lumMod val="75000"/>
                    </a:schemeClr>
                  </a:solidFill>
                  <a:latin typeface="Vrinda" pitchFamily="34" charset="0"/>
                  <a:cs typeface="Vrinda" pitchFamily="34" charset="0"/>
                </a:endParaRPr>
              </a:p>
            </p:txBody>
          </p:sp>
        </p:grpSp>
        <p:pic>
          <p:nvPicPr>
            <p:cNvPr id="37" name="Imagen 1" descr="logos para firma outlook"/>
            <p:cNvPicPr>
              <a:picLocks noChangeAspect="1" noChangeArrowheads="1"/>
            </p:cNvPicPr>
            <p:nvPr/>
          </p:nvPicPr>
          <p:blipFill>
            <a:blip r:embed="rId37" cstate="print"/>
            <a:srcRect/>
            <a:stretch>
              <a:fillRect/>
            </a:stretch>
          </p:blipFill>
          <p:spPr bwMode="auto">
            <a:xfrm>
              <a:off x="9656386" y="260648"/>
              <a:ext cx="2343476" cy="848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" name="Picture 2" descr="http://www.hydrocephalusconference.org/wp-content/themes/hydrocephalusconference/assets/images/hydrocephalus-logo.png"/>
            <p:cNvPicPr>
              <a:picLocks noChangeAspect="1" noChangeArrowheads="1"/>
            </p:cNvPicPr>
            <p:nvPr/>
          </p:nvPicPr>
          <p:blipFill>
            <a:blip r:embed="rId38" cstate="print"/>
            <a:srcRect/>
            <a:stretch>
              <a:fillRect/>
            </a:stretch>
          </p:blipFill>
          <p:spPr bwMode="auto">
            <a:xfrm>
              <a:off x="5608939" y="4848231"/>
              <a:ext cx="1209686" cy="304161"/>
            </a:xfrm>
            <a:prstGeom prst="rect">
              <a:avLst/>
            </a:prstGeom>
            <a:noFill/>
          </p:spPr>
        </p:pic>
        <p:sp>
          <p:nvSpPr>
            <p:cNvPr id="39" name="Rectangle 4"/>
            <p:cNvSpPr>
              <a:spLocks noChangeArrowheads="1"/>
            </p:cNvSpPr>
            <p:nvPr/>
          </p:nvSpPr>
          <p:spPr bwMode="auto">
            <a:xfrm>
              <a:off x="371510" y="188640"/>
              <a:ext cx="11377264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it-IT" dirty="0"/>
            </a:p>
          </p:txBody>
        </p:sp>
        <p:pic>
          <p:nvPicPr>
            <p:cNvPr id="40" name="Picture 7" descr="http://www.stopeugenicsnow.eu/media/k2/items/cache/077ab55046ce80eaf9a3ddea999597ca_L.jpg"/>
            <p:cNvPicPr>
              <a:picLocks noChangeAspect="1" noChangeArrowheads="1"/>
            </p:cNvPicPr>
            <p:nvPr/>
          </p:nvPicPr>
          <p:blipFill>
            <a:blip r:embed="rId39" cstate="print"/>
            <a:srcRect/>
            <a:stretch>
              <a:fillRect/>
            </a:stretch>
          </p:blipFill>
          <p:spPr bwMode="auto">
            <a:xfrm>
              <a:off x="10741551" y="1916832"/>
              <a:ext cx="898271" cy="523994"/>
            </a:xfrm>
            <a:prstGeom prst="rect">
              <a:avLst/>
            </a:prstGeom>
            <a:noFill/>
          </p:spPr>
        </p:pic>
        <p:pic>
          <p:nvPicPr>
            <p:cNvPr id="41" name="Immagine 40" descr="logoOPBG_1280x10241"/>
            <p:cNvPicPr/>
            <p:nvPr/>
          </p:nvPicPr>
          <p:blipFill>
            <a:blip r:embed="rId40" cstate="print"/>
            <a:srcRect t="12820" b="18025"/>
            <a:stretch>
              <a:fillRect/>
            </a:stretch>
          </p:blipFill>
          <p:spPr bwMode="auto">
            <a:xfrm>
              <a:off x="7103318" y="4365104"/>
              <a:ext cx="1195277" cy="717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" name="Picture 2" descr="C:\Users\Pierpaolo\Documents\0000--2222 World Birth Defects Day  2016 March 3, Edition\001 Richieste di participating organizations\LOGO ricevuti\34 - Karuna, Nepal.jpg"/>
            <p:cNvPicPr>
              <a:picLocks noChangeAspect="1" noChangeArrowheads="1"/>
            </p:cNvPicPr>
            <p:nvPr/>
          </p:nvPicPr>
          <p:blipFill>
            <a:blip r:embed="rId41" cstate="print"/>
            <a:srcRect/>
            <a:stretch>
              <a:fillRect/>
            </a:stretch>
          </p:blipFill>
          <p:spPr bwMode="auto">
            <a:xfrm>
              <a:off x="8878741" y="4017065"/>
              <a:ext cx="2833089" cy="465206"/>
            </a:xfrm>
            <a:prstGeom prst="rect">
              <a:avLst/>
            </a:prstGeom>
            <a:noFill/>
          </p:spPr>
        </p:pic>
        <p:pic>
          <p:nvPicPr>
            <p:cNvPr id="43" name="Immagine 42" descr="38-RRMC-MAULE_logo.jpg"/>
            <p:cNvPicPr>
              <a:picLocks noChangeAspect="1"/>
            </p:cNvPicPr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8464411" y="5874872"/>
              <a:ext cx="1496568" cy="552392"/>
            </a:xfrm>
            <a:prstGeom prst="rect">
              <a:avLst/>
            </a:prstGeom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>
            <a:blip r:embed="rId43" cstate="print"/>
            <a:srcRect/>
            <a:stretch>
              <a:fillRect/>
            </a:stretch>
          </p:blipFill>
          <p:spPr bwMode="auto">
            <a:xfrm>
              <a:off x="7845142" y="5152391"/>
              <a:ext cx="1438557" cy="667023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ffectLst/>
          </p:spPr>
        </p:pic>
        <p:pic>
          <p:nvPicPr>
            <p:cNvPr id="45" name="Immagine 44" descr="45-MotherToBaby_logo_RGB.jpg"/>
            <p:cNvPicPr>
              <a:picLocks noChangeAspect="1"/>
            </p:cNvPicPr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210973" y="2132856"/>
              <a:ext cx="1491745" cy="864096"/>
            </a:xfrm>
            <a:prstGeom prst="rect">
              <a:avLst/>
            </a:prstGeom>
          </p:spPr>
        </p:pic>
        <p:pic>
          <p:nvPicPr>
            <p:cNvPr id="46" name="Picture 2"/>
            <p:cNvPicPr>
              <a:picLocks noChangeAspect="1" noChangeArrowheads="1"/>
            </p:cNvPicPr>
            <p:nvPr/>
          </p:nvPicPr>
          <p:blipFill>
            <a:blip r:embed="rId45" cstate="print"/>
            <a:srcRect l="2252" t="7465" r="75166" b="14046"/>
            <a:stretch>
              <a:fillRect/>
            </a:stretch>
          </p:blipFill>
          <p:spPr bwMode="auto">
            <a:xfrm>
              <a:off x="4353016" y="2070084"/>
              <a:ext cx="868858" cy="839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Immagine 46" descr="43-Logo APEBI Nuevo.jpg"/>
            <p:cNvPicPr>
              <a:picLocks noChangeAspect="1"/>
            </p:cNvPicPr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10653083" y="2534909"/>
              <a:ext cx="986739" cy="822083"/>
            </a:xfrm>
            <a:prstGeom prst="rect">
              <a:avLst/>
            </a:prstGeom>
          </p:spPr>
        </p:pic>
        <p:pic>
          <p:nvPicPr>
            <p:cNvPr id="48" name="Picture 2" descr="https://www.etsoc.com/files/images/ci/ets.logo-blue-100.png"/>
            <p:cNvPicPr>
              <a:picLocks noChangeAspect="1" noChangeArrowheads="1"/>
            </p:cNvPicPr>
            <p:nvPr/>
          </p:nvPicPr>
          <p:blipFill>
            <a:blip r:embed="rId47" cstate="print"/>
            <a:srcRect/>
            <a:stretch>
              <a:fillRect/>
            </a:stretch>
          </p:blipFill>
          <p:spPr bwMode="auto">
            <a:xfrm>
              <a:off x="5951190" y="2708920"/>
              <a:ext cx="1095242" cy="648072"/>
            </a:xfrm>
            <a:prstGeom prst="rect">
              <a:avLst/>
            </a:prstGeom>
            <a:noFill/>
          </p:spPr>
        </p:pic>
        <p:pic>
          <p:nvPicPr>
            <p:cNvPr id="49" name="Immagine 48" descr="9-logo philippines youth volunteers.jpg"/>
            <p:cNvPicPr/>
            <p:nvPr/>
          </p:nvPicPr>
          <p:blipFill>
            <a:blip r:embed="rId48" cstate="print"/>
            <a:srcRect/>
            <a:stretch>
              <a:fillRect/>
            </a:stretch>
          </p:blipFill>
          <p:spPr bwMode="auto">
            <a:xfrm>
              <a:off x="9407614" y="1916832"/>
              <a:ext cx="1008072" cy="1013868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  <a:effectLst/>
          </p:spPr>
        </p:pic>
        <p:pic>
          <p:nvPicPr>
            <p:cNvPr id="50" name="Immagine 49" descr="10-OMNIlogoJpeg1.jpg"/>
            <p:cNvPicPr/>
            <p:nvPr/>
          </p:nvPicPr>
          <p:blipFill>
            <a:blip r:embed="rId49" cstate="print"/>
            <a:srcRect/>
            <a:stretch>
              <a:fillRect/>
            </a:stretch>
          </p:blipFill>
          <p:spPr bwMode="auto">
            <a:xfrm>
              <a:off x="6887294" y="5921439"/>
              <a:ext cx="1225749" cy="6039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" name="Immagine 50" descr="LOGO AIPD"/>
            <p:cNvPicPr/>
            <p:nvPr/>
          </p:nvPicPr>
          <p:blipFill>
            <a:blip r:embed="rId50" cstate="print"/>
            <a:srcRect/>
            <a:stretch>
              <a:fillRect/>
            </a:stretch>
          </p:blipFill>
          <p:spPr bwMode="auto">
            <a:xfrm>
              <a:off x="2782838" y="3744024"/>
              <a:ext cx="627720" cy="621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" name="Immagine 3" descr="Logo ICBDSR 2015.jpg"/>
            <p:cNvPicPr>
              <a:picLocks noChangeAspect="1"/>
            </p:cNvPicPr>
            <p:nvPr/>
          </p:nvPicPr>
          <p:blipFill>
            <a:blip r:embed="rId51" cstate="print"/>
            <a:srcRect/>
            <a:stretch>
              <a:fillRect/>
            </a:stretch>
          </p:blipFill>
          <p:spPr bwMode="auto">
            <a:xfrm>
              <a:off x="262559" y="260648"/>
              <a:ext cx="3528392" cy="800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" name="Picture 6" descr="http://www.iicirclek.org/wordpress/wp-content/uploads/2012/09/march-of-dimes-logo2.gif"/>
            <p:cNvPicPr>
              <a:picLocks noChangeAspect="1" noChangeArrowheads="1"/>
            </p:cNvPicPr>
            <p:nvPr/>
          </p:nvPicPr>
          <p:blipFill>
            <a:blip r:embed="rId52" cstate="print"/>
            <a:srcRect t="10304" b="28122"/>
            <a:stretch>
              <a:fillRect/>
            </a:stretch>
          </p:blipFill>
          <p:spPr bwMode="auto">
            <a:xfrm>
              <a:off x="3790950" y="188640"/>
              <a:ext cx="2637909" cy="786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" name="Immagine 53" descr="7-DHIR new Logo.JPG"/>
            <p:cNvPicPr/>
            <p:nvPr/>
          </p:nvPicPr>
          <p:blipFill>
            <a:blip r:embed="rId53" cstate="print"/>
            <a:srcRect/>
            <a:stretch>
              <a:fillRect/>
            </a:stretch>
          </p:blipFill>
          <p:spPr bwMode="auto">
            <a:xfrm>
              <a:off x="10228521" y="5574248"/>
              <a:ext cx="1411301" cy="8839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Immagine 4" descr="14-AMC Logo.jpg"/>
            <p:cNvPicPr>
              <a:picLocks noChangeAspect="1"/>
            </p:cNvPicPr>
            <p:nvPr/>
          </p:nvPicPr>
          <p:blipFill>
            <a:blip r:embed="rId54" cstate="print"/>
            <a:srcRect l="14175" t="27832" r="11801" b="23184"/>
            <a:stretch>
              <a:fillRect/>
            </a:stretch>
          </p:blipFill>
          <p:spPr bwMode="auto">
            <a:xfrm>
              <a:off x="9725959" y="5001385"/>
              <a:ext cx="1672313" cy="787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" name="Immagine 55" descr="DSAN logo copy"/>
            <p:cNvPicPr/>
            <p:nvPr/>
          </p:nvPicPr>
          <p:blipFill>
            <a:blip r:embed="rId55" cstate="print"/>
            <a:srcRect/>
            <a:stretch>
              <a:fillRect/>
            </a:stretch>
          </p:blipFill>
          <p:spPr bwMode="auto">
            <a:xfrm>
              <a:off x="10866965" y="4581128"/>
              <a:ext cx="1060889" cy="675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" name="Picture 2"/>
            <p:cNvPicPr>
              <a:picLocks noChangeAspect="1" noChangeArrowheads="1"/>
            </p:cNvPicPr>
            <p:nvPr/>
          </p:nvPicPr>
          <p:blipFill>
            <a:blip r:embed="rId56" cstate="print"/>
            <a:srcRect/>
            <a:stretch>
              <a:fillRect/>
            </a:stretch>
          </p:blipFill>
          <p:spPr bwMode="auto">
            <a:xfrm>
              <a:off x="9335567" y="3000038"/>
              <a:ext cx="1152128" cy="423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8" name="Picture 2"/>
            <p:cNvPicPr>
              <a:picLocks noChangeAspect="1" noChangeArrowheads="1"/>
            </p:cNvPicPr>
            <p:nvPr/>
          </p:nvPicPr>
          <p:blipFill>
            <a:blip r:embed="rId57" cstate="print"/>
            <a:srcRect/>
            <a:stretch>
              <a:fillRect/>
            </a:stretch>
          </p:blipFill>
          <p:spPr bwMode="auto">
            <a:xfrm>
              <a:off x="5295384" y="3310811"/>
              <a:ext cx="897658" cy="9394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9" name="Picture 2"/>
            <p:cNvPicPr>
              <a:picLocks noChangeAspect="1" noChangeArrowheads="1"/>
            </p:cNvPicPr>
            <p:nvPr/>
          </p:nvPicPr>
          <p:blipFill>
            <a:blip r:embed="rId58" cstate="print"/>
            <a:srcRect/>
            <a:stretch>
              <a:fillRect/>
            </a:stretch>
          </p:blipFill>
          <p:spPr bwMode="auto">
            <a:xfrm>
              <a:off x="4295006" y="2981030"/>
              <a:ext cx="1097313" cy="8800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0" name="Immagine 59" descr="48-Colombia.jpg"/>
            <p:cNvPicPr>
              <a:picLocks noChangeAspect="1"/>
            </p:cNvPicPr>
            <p:nvPr/>
          </p:nvPicPr>
          <p:blipFill>
            <a:blip r:embed="rId59" cstate="print"/>
            <a:srcRect l="4150" t="3043" r="2069"/>
            <a:stretch>
              <a:fillRect/>
            </a:stretch>
          </p:blipFill>
          <p:spPr>
            <a:xfrm>
              <a:off x="2710830" y="3068960"/>
              <a:ext cx="800479" cy="620688"/>
            </a:xfrm>
            <a:prstGeom prst="rect">
              <a:avLst/>
            </a:prstGeom>
          </p:spPr>
        </p:pic>
        <p:pic>
          <p:nvPicPr>
            <p:cNvPr id="61" name="Picture 2" descr="http://www.birthdefectsthailand.or.th/web/templates/themza_j15_39/images/logo1.gif"/>
            <p:cNvPicPr>
              <a:picLocks noChangeAspect="1" noChangeArrowheads="1"/>
            </p:cNvPicPr>
            <p:nvPr/>
          </p:nvPicPr>
          <p:blipFill>
            <a:blip r:embed="rId60" cstate="print"/>
            <a:srcRect/>
            <a:stretch>
              <a:fillRect/>
            </a:stretch>
          </p:blipFill>
          <p:spPr bwMode="auto">
            <a:xfrm>
              <a:off x="7535366" y="3556620"/>
              <a:ext cx="808484" cy="808484"/>
            </a:xfrm>
            <a:prstGeom prst="rect">
              <a:avLst/>
            </a:prstGeom>
            <a:noFill/>
          </p:spPr>
        </p:pic>
        <p:pic>
          <p:nvPicPr>
            <p:cNvPr id="62" name="Immagine 61" descr="50-hdhg-en-logo, jpeg.jpg"/>
            <p:cNvPicPr>
              <a:picLocks noChangeAspect="1"/>
            </p:cNvPicPr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8043232" y="2644416"/>
              <a:ext cx="1283974" cy="352536"/>
            </a:xfrm>
            <a:prstGeom prst="rect">
              <a:avLst/>
            </a:prstGeom>
          </p:spPr>
        </p:pic>
        <p:pic>
          <p:nvPicPr>
            <p:cNvPr id="63" name="Immagine 62" descr="51-ESHG .jpg"/>
            <p:cNvPicPr>
              <a:picLocks noChangeAspect="1"/>
            </p:cNvPicPr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1774726" y="4581128"/>
              <a:ext cx="960107" cy="720080"/>
            </a:xfrm>
            <a:prstGeom prst="rect">
              <a:avLst/>
            </a:prstGeom>
          </p:spPr>
        </p:pic>
      </p:grpSp>
      <p:sp>
        <p:nvSpPr>
          <p:cNvPr id="70" name="Titolo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World Birth Defects Day March 3, 2016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8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Participating O</a:t>
            </a: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rganizations</a:t>
            </a:r>
            <a:endParaRPr kumimoji="0" lang="it-IT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2" name="Immagine 71" descr="00-wbddlogo-CDC.jpg"/>
          <p:cNvPicPr>
            <a:picLocks noChangeAspect="1"/>
          </p:cNvPicPr>
          <p:nvPr/>
        </p:nvPicPr>
        <p:blipFill>
          <a:blip r:embed="rId63" cstate="print"/>
          <a:stretch>
            <a:fillRect/>
          </a:stretch>
        </p:blipFill>
        <p:spPr>
          <a:xfrm>
            <a:off x="56111" y="44624"/>
            <a:ext cx="1203521" cy="792088"/>
          </a:xfrm>
          <a:prstGeom prst="rect">
            <a:avLst/>
          </a:prstGeom>
        </p:spPr>
      </p:pic>
      <p:pic>
        <p:nvPicPr>
          <p:cNvPr id="73" name="Immagine 72" descr="00-wbddlogo-CDC.jpg"/>
          <p:cNvPicPr>
            <a:picLocks noChangeAspect="1"/>
          </p:cNvPicPr>
          <p:nvPr/>
        </p:nvPicPr>
        <p:blipFill>
          <a:blip r:embed="rId63" cstate="print"/>
          <a:stretch>
            <a:fillRect/>
          </a:stretch>
        </p:blipFill>
        <p:spPr>
          <a:xfrm>
            <a:off x="7921689" y="29616"/>
            <a:ext cx="1203521" cy="7920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712968" cy="1143000"/>
          </a:xfrm>
        </p:spPr>
        <p:txBody>
          <a:bodyPr>
            <a:noAutofit/>
          </a:bodyPr>
          <a:lstStyle/>
          <a:p>
            <a:r>
              <a:rPr lang="it-IT" sz="2400" b="1" dirty="0" err="1" smtClean="0">
                <a:solidFill>
                  <a:srgbClr val="0070C0"/>
                </a:solidFill>
              </a:rPr>
              <a:t>Geolocation</a:t>
            </a:r>
            <a:r>
              <a:rPr lang="it-IT" sz="2400" b="1" dirty="0" smtClean="0">
                <a:solidFill>
                  <a:srgbClr val="0070C0"/>
                </a:solidFill>
              </a:rPr>
              <a:t> of </a:t>
            </a:r>
            <a:r>
              <a:rPr lang="it-IT" sz="2400" b="1" dirty="0" smtClean="0">
                <a:solidFill>
                  <a:srgbClr val="0070C0"/>
                </a:solidFill>
              </a:rPr>
              <a:t>the 73 </a:t>
            </a:r>
            <a:r>
              <a:rPr lang="it-IT" sz="2400" b="1" dirty="0" smtClean="0">
                <a:solidFill>
                  <a:srgbClr val="0070C0"/>
                </a:solidFill>
              </a:rPr>
              <a:t>Organizations </a:t>
            </a:r>
            <a:r>
              <a:rPr lang="it-IT" sz="2400" b="1" dirty="0" smtClean="0">
                <a:solidFill>
                  <a:srgbClr val="0070C0"/>
                </a:solidFill>
              </a:rPr>
              <a:t>in 33 </a:t>
            </a:r>
            <a:r>
              <a:rPr lang="it-IT" sz="2400" b="1" dirty="0" err="1" smtClean="0">
                <a:solidFill>
                  <a:srgbClr val="0070C0"/>
                </a:solidFill>
              </a:rPr>
              <a:t>Countries</a:t>
            </a:r>
            <a:r>
              <a:rPr lang="it-IT" sz="2400" b="1" dirty="0" smtClean="0">
                <a:solidFill>
                  <a:srgbClr val="0070C0"/>
                </a:solidFill>
              </a:rPr>
              <a:t> </a:t>
            </a:r>
            <a:br>
              <a:rPr lang="it-IT" sz="2400" b="1" dirty="0" smtClean="0">
                <a:solidFill>
                  <a:srgbClr val="0070C0"/>
                </a:solidFill>
              </a:rPr>
            </a:br>
            <a:r>
              <a:rPr lang="it-IT" sz="2400" b="1" dirty="0" err="1" smtClean="0">
                <a:solidFill>
                  <a:srgbClr val="0070C0"/>
                </a:solidFill>
              </a:rPr>
              <a:t>Contributing</a:t>
            </a:r>
            <a:r>
              <a:rPr lang="it-IT" sz="2400" b="1" dirty="0" smtClean="0">
                <a:solidFill>
                  <a:srgbClr val="0070C0"/>
                </a:solidFill>
              </a:rPr>
              <a:t> </a:t>
            </a:r>
            <a:r>
              <a:rPr lang="it-IT" sz="2400" b="1" dirty="0" smtClean="0">
                <a:solidFill>
                  <a:srgbClr val="0070C0"/>
                </a:solidFill>
              </a:rPr>
              <a:t>to the </a:t>
            </a:r>
            <a:br>
              <a:rPr lang="it-IT" sz="2400" b="1" dirty="0" smtClean="0">
                <a:solidFill>
                  <a:srgbClr val="0070C0"/>
                </a:solidFill>
              </a:rPr>
            </a:br>
            <a:r>
              <a:rPr lang="it-IT" sz="2400" b="1" dirty="0" smtClean="0">
                <a:solidFill>
                  <a:srgbClr val="0070C0"/>
                </a:solidFill>
              </a:rPr>
              <a:t>March 6, 2016 World Birth Defects Day</a:t>
            </a:r>
            <a:endParaRPr lang="it-IT" sz="2400" b="1" dirty="0">
              <a:solidFill>
                <a:srgbClr val="0070C0"/>
              </a:solidFill>
            </a:endParaRPr>
          </a:p>
        </p:txBody>
      </p:sp>
      <p:grpSp>
        <p:nvGrpSpPr>
          <p:cNvPr id="52" name="Gruppo 51"/>
          <p:cNvGrpSpPr/>
          <p:nvPr/>
        </p:nvGrpSpPr>
        <p:grpSpPr>
          <a:xfrm>
            <a:off x="179512" y="1700808"/>
            <a:ext cx="8820354" cy="5112568"/>
            <a:chOff x="179512" y="1412776"/>
            <a:chExt cx="8820354" cy="5112568"/>
          </a:xfrm>
        </p:grpSpPr>
        <p:sp>
          <p:nvSpPr>
            <p:cNvPr id="4" name="Ovale 3"/>
            <p:cNvSpPr/>
            <p:nvPr/>
          </p:nvSpPr>
          <p:spPr>
            <a:xfrm>
              <a:off x="1102871" y="1412776"/>
              <a:ext cx="7103452" cy="50405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b="1" dirty="0" smtClean="0">
                  <a:solidFill>
                    <a:schemeClr val="bg1"/>
                  </a:solidFill>
                </a:rPr>
                <a:t>Worldwide: 4</a:t>
              </a:r>
              <a:endParaRPr lang="it-IT" b="1" dirty="0">
                <a:solidFill>
                  <a:schemeClr val="bg1"/>
                </a:solidFill>
              </a:endParaRPr>
            </a:p>
          </p:txBody>
        </p:sp>
        <p:pic>
          <p:nvPicPr>
            <p:cNvPr id="70" name="Picture 2" descr="http://www.yourchildlearns.com/online-atlas/images/map-of-united-states-2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8607" y="1916832"/>
              <a:ext cx="1323074" cy="1102207"/>
            </a:xfrm>
            <a:prstGeom prst="rect">
              <a:avLst/>
            </a:prstGeom>
            <a:noFill/>
          </p:spPr>
        </p:pic>
        <p:pic>
          <p:nvPicPr>
            <p:cNvPr id="96" name="Picture 12" descr="http://www.paesionline.it/engine/includes/template/home/images/1_6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70926" y="3813774"/>
              <a:ext cx="1565335" cy="2711570"/>
            </a:xfrm>
            <a:prstGeom prst="rect">
              <a:avLst/>
            </a:prstGeom>
            <a:noFill/>
          </p:spPr>
        </p:pic>
        <p:sp>
          <p:nvSpPr>
            <p:cNvPr id="97" name="Ovale 96"/>
            <p:cNvSpPr/>
            <p:nvPr/>
          </p:nvSpPr>
          <p:spPr>
            <a:xfrm>
              <a:off x="1397815" y="4810583"/>
              <a:ext cx="88736" cy="9959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98" name="Ovale 97"/>
            <p:cNvSpPr/>
            <p:nvPr/>
          </p:nvSpPr>
          <p:spPr>
            <a:xfrm>
              <a:off x="953087" y="4267819"/>
              <a:ext cx="88736" cy="9959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99" name="Ovale 98"/>
            <p:cNvSpPr/>
            <p:nvPr/>
          </p:nvSpPr>
          <p:spPr>
            <a:xfrm>
              <a:off x="1331640" y="5473250"/>
              <a:ext cx="216024" cy="26000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b="1" dirty="0" smtClean="0">
                  <a:solidFill>
                    <a:schemeClr val="bg1"/>
                  </a:solidFill>
                </a:rPr>
                <a:t>2</a:t>
              </a:r>
              <a:endParaRPr lang="it-I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00" name="Ovale 13"/>
            <p:cNvSpPr/>
            <p:nvPr/>
          </p:nvSpPr>
          <p:spPr>
            <a:xfrm>
              <a:off x="1084370" y="4106953"/>
              <a:ext cx="175261" cy="11413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b="1" dirty="0" smtClean="0">
                  <a:solidFill>
                    <a:schemeClr val="bg1"/>
                  </a:solidFill>
                </a:rPr>
                <a:t>2</a:t>
              </a:r>
              <a:endParaRPr lang="it-I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01" name="Ovale 14"/>
            <p:cNvSpPr/>
            <p:nvPr/>
          </p:nvSpPr>
          <p:spPr>
            <a:xfrm>
              <a:off x="1208954" y="5066158"/>
              <a:ext cx="88736" cy="9959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102" name="Ovale 101"/>
            <p:cNvSpPr/>
            <p:nvPr/>
          </p:nvSpPr>
          <p:spPr>
            <a:xfrm>
              <a:off x="1583684" y="5062800"/>
              <a:ext cx="88736" cy="9959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103" name="Ovale 102"/>
            <p:cNvSpPr/>
            <p:nvPr/>
          </p:nvSpPr>
          <p:spPr>
            <a:xfrm>
              <a:off x="1079034" y="4572682"/>
              <a:ext cx="88736" cy="9959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900" b="1" dirty="0">
                <a:solidFill>
                  <a:schemeClr val="bg1"/>
                </a:solidFill>
              </a:endParaRPr>
            </a:p>
          </p:txBody>
        </p:sp>
        <p:grpSp>
          <p:nvGrpSpPr>
            <p:cNvPr id="72" name="Gruppo 45"/>
            <p:cNvGrpSpPr/>
            <p:nvPr/>
          </p:nvGrpSpPr>
          <p:grpSpPr>
            <a:xfrm>
              <a:off x="403996" y="3404854"/>
              <a:ext cx="731371" cy="603111"/>
              <a:chOff x="766614" y="2204864"/>
              <a:chExt cx="1008112" cy="740654"/>
            </a:xfrm>
          </p:grpSpPr>
          <p:pic>
            <p:nvPicPr>
              <p:cNvPr id="94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50895" t="18133" r="5253" b="24591"/>
              <a:stretch>
                <a:fillRect/>
              </a:stretch>
            </p:blipFill>
            <p:spPr bwMode="auto">
              <a:xfrm>
                <a:off x="766614" y="2204864"/>
                <a:ext cx="1008112" cy="7406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5" name="Ovale 94"/>
              <p:cNvSpPr/>
              <p:nvPr/>
            </p:nvSpPr>
            <p:spPr>
              <a:xfrm>
                <a:off x="1054646" y="2640672"/>
                <a:ext cx="122312" cy="122312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400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3" name="Ovale 72"/>
            <p:cNvSpPr/>
            <p:nvPr/>
          </p:nvSpPr>
          <p:spPr>
            <a:xfrm>
              <a:off x="683568" y="2276872"/>
              <a:ext cx="576064" cy="21602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it-IT" sz="1400" b="1" dirty="0" smtClean="0">
                  <a:solidFill>
                    <a:schemeClr val="bg1"/>
                  </a:solidFill>
                </a:rPr>
                <a:t>  9</a:t>
              </a:r>
              <a:endParaRPr lang="it-I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4" name="Ovale 73"/>
            <p:cNvSpPr/>
            <p:nvPr/>
          </p:nvSpPr>
          <p:spPr>
            <a:xfrm>
              <a:off x="179512" y="3068960"/>
              <a:ext cx="2088232" cy="50405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200" b="1" dirty="0" smtClean="0">
                  <a:solidFill>
                    <a:schemeClr val="bg1"/>
                  </a:solidFill>
                </a:rPr>
                <a:t>Multinational </a:t>
              </a:r>
            </a:p>
            <a:p>
              <a:pPr algn="ctr"/>
              <a:r>
                <a:rPr lang="it-IT" sz="1200" b="1" dirty="0" smtClean="0">
                  <a:solidFill>
                    <a:schemeClr val="bg1"/>
                  </a:solidFill>
                </a:rPr>
                <a:t>Latino-America: 3 </a:t>
              </a:r>
              <a:endParaRPr lang="it-IT" sz="1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5" name="Gruppo 123"/>
            <p:cNvGrpSpPr/>
            <p:nvPr/>
          </p:nvGrpSpPr>
          <p:grpSpPr>
            <a:xfrm>
              <a:off x="5475673" y="2592983"/>
              <a:ext cx="3524193" cy="3561907"/>
              <a:chOff x="7175326" y="2276872"/>
              <a:chExt cx="4608512" cy="3960440"/>
            </a:xfrm>
          </p:grpSpPr>
          <p:grpSp>
            <p:nvGrpSpPr>
              <p:cNvPr id="44" name="Gruppo 46"/>
              <p:cNvGrpSpPr/>
              <p:nvPr/>
            </p:nvGrpSpPr>
            <p:grpSpPr>
              <a:xfrm>
                <a:off x="7175326" y="3001548"/>
                <a:ext cx="4608512" cy="3235764"/>
                <a:chOff x="7031310" y="2569500"/>
                <a:chExt cx="4608512" cy="3235764"/>
              </a:xfrm>
            </p:grpSpPr>
            <p:pic>
              <p:nvPicPr>
                <p:cNvPr id="59" name="Picture 14" descr="https://upload.wikimedia.org/wikipedia/commons/c/cf/A_large_blank_world_map_with_oceans_marked_in_blue.PNG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5023" t="14723" r="8054" b="15867"/>
                <a:stretch>
                  <a:fillRect/>
                </a:stretch>
              </p:blipFill>
              <p:spPr bwMode="auto">
                <a:xfrm>
                  <a:off x="7031310" y="2569500"/>
                  <a:ext cx="4608512" cy="3235764"/>
                </a:xfrm>
                <a:prstGeom prst="rect">
                  <a:avLst/>
                </a:prstGeom>
                <a:noFill/>
              </p:spPr>
            </p:pic>
            <p:sp>
              <p:nvSpPr>
                <p:cNvPr id="60" name="Ovale 59"/>
                <p:cNvSpPr/>
                <p:nvPr/>
              </p:nvSpPr>
              <p:spPr>
                <a:xfrm>
                  <a:off x="8277150" y="3159440"/>
                  <a:ext cx="122312" cy="122312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400" dirty="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61" name="Ovale 60"/>
                <p:cNvSpPr/>
                <p:nvPr/>
              </p:nvSpPr>
              <p:spPr>
                <a:xfrm>
                  <a:off x="8543478" y="3450704"/>
                  <a:ext cx="122312" cy="122312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400" dirty="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62" name="Ovale 61"/>
                <p:cNvSpPr/>
                <p:nvPr/>
              </p:nvSpPr>
              <p:spPr>
                <a:xfrm>
                  <a:off x="8320098" y="4242792"/>
                  <a:ext cx="122312" cy="122312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400" dirty="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63" name="Ovale 62"/>
                <p:cNvSpPr/>
                <p:nvPr/>
              </p:nvSpPr>
              <p:spPr>
                <a:xfrm>
                  <a:off x="8020950" y="4918572"/>
                  <a:ext cx="122312" cy="122312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400" dirty="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65" name="Ovale 64"/>
                <p:cNvSpPr/>
                <p:nvPr/>
              </p:nvSpPr>
              <p:spPr>
                <a:xfrm>
                  <a:off x="10293374" y="4890864"/>
                  <a:ext cx="122312" cy="122312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4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6" name="Ovale 65"/>
                <p:cNvSpPr/>
                <p:nvPr/>
              </p:nvSpPr>
              <p:spPr>
                <a:xfrm>
                  <a:off x="10445773" y="3709676"/>
                  <a:ext cx="206153" cy="185612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it-IT" sz="1400" b="1" dirty="0" smtClean="0">
                      <a:solidFill>
                        <a:schemeClr val="bg1"/>
                      </a:solidFill>
                    </a:rPr>
                    <a:t>2</a:t>
                  </a:r>
                  <a:endParaRPr lang="it-IT" sz="14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7" name="Ovale 66"/>
                <p:cNvSpPr/>
                <p:nvPr/>
              </p:nvSpPr>
              <p:spPr>
                <a:xfrm>
                  <a:off x="9443665" y="3284984"/>
                  <a:ext cx="266628" cy="209980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it-IT" sz="1400" b="1" dirty="0" smtClean="0">
                      <a:solidFill>
                        <a:schemeClr val="bg1"/>
                      </a:solidFill>
                    </a:rPr>
                    <a:t>3</a:t>
                  </a:r>
                  <a:endParaRPr lang="it-IT" sz="14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8" name="Ovale 67"/>
                <p:cNvSpPr/>
                <p:nvPr/>
              </p:nvSpPr>
              <p:spPr>
                <a:xfrm>
                  <a:off x="9861326" y="3717032"/>
                  <a:ext cx="122312" cy="122312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4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9" name="Ovale 68"/>
                <p:cNvSpPr/>
                <p:nvPr/>
              </p:nvSpPr>
              <p:spPr>
                <a:xfrm>
                  <a:off x="10718066" y="4293096"/>
                  <a:ext cx="122312" cy="122312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400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45" name="Ovale 44"/>
              <p:cNvSpPr/>
              <p:nvPr/>
            </p:nvSpPr>
            <p:spPr>
              <a:xfrm>
                <a:off x="7967414" y="2276872"/>
                <a:ext cx="3168352" cy="609298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200" b="1" dirty="0" smtClean="0">
                    <a:solidFill>
                      <a:schemeClr val="bg1"/>
                    </a:solidFill>
                  </a:rPr>
                  <a:t>Multinational </a:t>
                </a:r>
              </a:p>
              <a:p>
                <a:pPr algn="ctr"/>
                <a:r>
                  <a:rPr lang="it-IT" sz="1200" b="1" dirty="0" smtClean="0">
                    <a:solidFill>
                      <a:schemeClr val="bg1"/>
                    </a:solidFill>
                  </a:rPr>
                  <a:t>South East Asia: 1 </a:t>
                </a:r>
                <a:endParaRPr lang="it-IT" sz="1200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7" name="Picture 8" descr="https://upload.wikimedia.org/wikipedia/commons/thumb/3/39/Europe_polar_stereographic_Caucasus_Urals_boundary.svg/2000px-Europe_polar_stereographic_Caucasus_Urals_boundary.svg.png"/>
            <p:cNvPicPr>
              <a:picLocks noChangeAspect="1" noChangeArrowheads="1"/>
            </p:cNvPicPr>
            <p:nvPr/>
          </p:nvPicPr>
          <p:blipFill>
            <a:blip r:embed="rId6" cstate="print"/>
            <a:srcRect l="21187" t="20925" r="2212"/>
            <a:stretch>
              <a:fillRect/>
            </a:stretch>
          </p:blipFill>
          <p:spPr bwMode="auto">
            <a:xfrm>
              <a:off x="2502136" y="2463459"/>
              <a:ext cx="2588080" cy="2447263"/>
            </a:xfrm>
            <a:prstGeom prst="rect">
              <a:avLst/>
            </a:prstGeom>
            <a:noFill/>
          </p:spPr>
        </p:pic>
        <p:sp>
          <p:nvSpPr>
            <p:cNvPr id="18" name="Ovale 17"/>
            <p:cNvSpPr/>
            <p:nvPr/>
          </p:nvSpPr>
          <p:spPr>
            <a:xfrm>
              <a:off x="2978922" y="3328594"/>
              <a:ext cx="93534" cy="11000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Ovale 18"/>
            <p:cNvSpPr/>
            <p:nvPr/>
          </p:nvSpPr>
          <p:spPr>
            <a:xfrm>
              <a:off x="2771800" y="4276794"/>
              <a:ext cx="135459" cy="16031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b="1" dirty="0" smtClean="0">
                  <a:solidFill>
                    <a:schemeClr val="bg1"/>
                  </a:solidFill>
                </a:rPr>
                <a:t>2</a:t>
              </a:r>
              <a:endParaRPr lang="it-I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Ovale 19"/>
            <p:cNvSpPr/>
            <p:nvPr/>
          </p:nvSpPr>
          <p:spPr>
            <a:xfrm>
              <a:off x="3017390" y="3550707"/>
              <a:ext cx="93534" cy="11000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Ovale 20"/>
            <p:cNvSpPr/>
            <p:nvPr/>
          </p:nvSpPr>
          <p:spPr>
            <a:xfrm>
              <a:off x="3203848" y="4365104"/>
              <a:ext cx="576065" cy="21602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b="1" dirty="0" smtClean="0">
                  <a:solidFill>
                    <a:schemeClr val="bg1"/>
                  </a:solidFill>
                </a:rPr>
                <a:t>12</a:t>
              </a:r>
              <a:endParaRPr lang="it-I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Ovale 21"/>
            <p:cNvSpPr/>
            <p:nvPr/>
          </p:nvSpPr>
          <p:spPr>
            <a:xfrm>
              <a:off x="3457914" y="3778219"/>
              <a:ext cx="93534" cy="11000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Ovale 22"/>
            <p:cNvSpPr/>
            <p:nvPr/>
          </p:nvSpPr>
          <p:spPr>
            <a:xfrm>
              <a:off x="4389437" y="3733779"/>
              <a:ext cx="93534" cy="11000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Ovale 23"/>
            <p:cNvSpPr/>
            <p:nvPr/>
          </p:nvSpPr>
          <p:spPr>
            <a:xfrm>
              <a:off x="3804905" y="4231553"/>
              <a:ext cx="93534" cy="11000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Ovale 24"/>
            <p:cNvSpPr/>
            <p:nvPr/>
          </p:nvSpPr>
          <p:spPr>
            <a:xfrm>
              <a:off x="3651362" y="4766262"/>
              <a:ext cx="93534" cy="11000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Ovale 25"/>
            <p:cNvSpPr/>
            <p:nvPr/>
          </p:nvSpPr>
          <p:spPr>
            <a:xfrm>
              <a:off x="2699793" y="2528220"/>
              <a:ext cx="2069968" cy="39672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200" b="1" dirty="0" smtClean="0">
                  <a:solidFill>
                    <a:schemeClr val="bg1"/>
                  </a:solidFill>
                </a:rPr>
                <a:t>Multinational Europe: 5</a:t>
              </a:r>
              <a:endParaRPr lang="it-IT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9" name="Ovale 38"/>
            <p:cNvSpPr/>
            <p:nvPr/>
          </p:nvSpPr>
          <p:spPr>
            <a:xfrm>
              <a:off x="3620043" y="4110334"/>
              <a:ext cx="93534" cy="11000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05" name="Ovale 104"/>
            <p:cNvSpPr/>
            <p:nvPr/>
          </p:nvSpPr>
          <p:spPr>
            <a:xfrm>
              <a:off x="3803762" y="3933056"/>
              <a:ext cx="93534" cy="11000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06" name="Ovale 105"/>
            <p:cNvSpPr/>
            <p:nvPr/>
          </p:nvSpPr>
          <p:spPr>
            <a:xfrm>
              <a:off x="3320482" y="3602158"/>
              <a:ext cx="93534" cy="11000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08" name="Ovale 107"/>
            <p:cNvSpPr/>
            <p:nvPr/>
          </p:nvSpPr>
          <p:spPr>
            <a:xfrm>
              <a:off x="1851220" y="4970985"/>
              <a:ext cx="88736" cy="9959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109" name="Ovale 108"/>
            <p:cNvSpPr/>
            <p:nvPr/>
          </p:nvSpPr>
          <p:spPr>
            <a:xfrm>
              <a:off x="5940152" y="4369974"/>
              <a:ext cx="93534" cy="11000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400" dirty="0">
                <a:solidFill>
                  <a:srgbClr val="C00000"/>
                </a:solidFill>
              </a:endParaRPr>
            </a:p>
          </p:txBody>
        </p:sp>
        <p:sp>
          <p:nvSpPr>
            <p:cNvPr id="110" name="Ovale 109"/>
            <p:cNvSpPr/>
            <p:nvPr/>
          </p:nvSpPr>
          <p:spPr>
            <a:xfrm>
              <a:off x="7092280" y="4077072"/>
              <a:ext cx="157648" cy="16693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b="1" dirty="0" smtClean="0">
                  <a:solidFill>
                    <a:schemeClr val="bg1"/>
                  </a:solidFill>
                </a:rPr>
                <a:t>2</a:t>
              </a:r>
              <a:endParaRPr lang="it-I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11" name="Ovale 110"/>
            <p:cNvSpPr/>
            <p:nvPr/>
          </p:nvSpPr>
          <p:spPr>
            <a:xfrm>
              <a:off x="7752469" y="3687215"/>
              <a:ext cx="93534" cy="11000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49" name="Ovale 48"/>
            <p:cNvSpPr/>
            <p:nvPr/>
          </p:nvSpPr>
          <p:spPr>
            <a:xfrm>
              <a:off x="447666" y="3664902"/>
              <a:ext cx="88736" cy="9959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400" dirty="0">
                <a:solidFill>
                  <a:srgbClr val="C00000"/>
                </a:solidFill>
              </a:endParaRPr>
            </a:p>
          </p:txBody>
        </p:sp>
      </p:grpSp>
      <p:pic>
        <p:nvPicPr>
          <p:cNvPr id="50" name="Immagine 49" descr="00-wbddlogo-CDC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496" y="116632"/>
            <a:ext cx="1203521" cy="792088"/>
          </a:xfrm>
          <a:prstGeom prst="rect">
            <a:avLst/>
          </a:prstGeom>
        </p:spPr>
      </p:pic>
      <p:pic>
        <p:nvPicPr>
          <p:cNvPr id="51" name="Immagine 50" descr="00-wbddlogo-CDC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56376" y="44624"/>
            <a:ext cx="1203521" cy="79208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72400" cy="1143008"/>
          </a:xfrm>
        </p:spPr>
        <p:txBody>
          <a:bodyPr>
            <a:normAutofit fontScale="90000"/>
          </a:bodyPr>
          <a:lstStyle/>
          <a:p>
            <a:r>
              <a:rPr lang="it-IT" sz="3100" b="1" dirty="0" smtClean="0"/>
              <a:t/>
            </a:r>
            <a:br>
              <a:rPr lang="it-IT" sz="3100" b="1" dirty="0" smtClean="0"/>
            </a:br>
            <a:r>
              <a:rPr lang="it-IT" sz="3100" b="1" dirty="0" smtClean="0"/>
              <a:t/>
            </a:r>
            <a:br>
              <a:rPr lang="it-IT" sz="3100" b="1" dirty="0" smtClean="0"/>
            </a:br>
            <a:r>
              <a:rPr lang="it-IT" sz="4000" b="1" dirty="0" smtClean="0">
                <a:solidFill>
                  <a:srgbClr val="0070C0"/>
                </a:solidFill>
              </a:rPr>
              <a:t>Thunderclap</a:t>
            </a:r>
            <a:r>
              <a:rPr lang="it-IT" sz="2800" b="1" dirty="0" smtClean="0"/>
              <a:t/>
            </a:r>
            <a:br>
              <a:rPr lang="it-IT" sz="2800" b="1" dirty="0" smtClean="0"/>
            </a:br>
            <a:r>
              <a:rPr lang="it-IT" sz="1300" dirty="0" smtClean="0">
                <a:solidFill>
                  <a:srgbClr val="0070C0"/>
                </a:solidFill>
                <a:hlinkClick r:id="rId2"/>
              </a:rPr>
              <a:t>https://www.thunderclap.it/projects/37334-world-birth-defects-day-2016</a:t>
            </a:r>
            <a:r>
              <a:rPr lang="it-IT" sz="1300" dirty="0" smtClean="0">
                <a:solidFill>
                  <a:srgbClr val="0070C0"/>
                </a:solidFill>
              </a:rPr>
              <a:t/>
            </a:r>
            <a:br>
              <a:rPr lang="it-IT" sz="1300" dirty="0" smtClean="0">
                <a:solidFill>
                  <a:srgbClr val="0070C0"/>
                </a:solidFill>
              </a:rPr>
            </a:br>
            <a:r>
              <a:rPr lang="it-IT" sz="2800" b="1" dirty="0" smtClean="0"/>
              <a:t/>
            </a:r>
            <a:br>
              <a:rPr lang="it-IT" sz="2800" b="1" dirty="0" smtClean="0"/>
            </a:br>
            <a:r>
              <a:rPr lang="it-IT" sz="2800" b="1" dirty="0"/>
              <a:t/>
            </a:r>
            <a:br>
              <a:rPr lang="it-IT" sz="2800" b="1" dirty="0"/>
            </a:br>
            <a:endParaRPr lang="it-IT" sz="2800" b="1" dirty="0"/>
          </a:p>
        </p:txBody>
      </p:sp>
      <p:pic>
        <p:nvPicPr>
          <p:cNvPr id="3076" name="Picture 4" descr="C:\AAA-LAVORO\World_Birth_Defects_Day\2016\Thunderclap_final_result_web.png"/>
          <p:cNvPicPr>
            <a:picLocks noChangeAspect="1" noChangeArrowheads="1"/>
          </p:cNvPicPr>
          <p:nvPr/>
        </p:nvPicPr>
        <p:blipFill>
          <a:blip r:embed="rId3" cstate="print"/>
          <a:srcRect l="987"/>
          <a:stretch>
            <a:fillRect/>
          </a:stretch>
        </p:blipFill>
        <p:spPr bwMode="auto">
          <a:xfrm>
            <a:off x="2051720" y="1196752"/>
            <a:ext cx="5163486" cy="54767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fico 3"/>
          <p:cNvGraphicFramePr/>
          <p:nvPr/>
        </p:nvGraphicFramePr>
        <p:xfrm>
          <a:off x="4644008" y="4293096"/>
          <a:ext cx="4104456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afico 4"/>
          <p:cNvGraphicFramePr/>
          <p:nvPr/>
        </p:nvGraphicFramePr>
        <p:xfrm>
          <a:off x="539552" y="4310082"/>
          <a:ext cx="3816424" cy="2287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Grafico 5"/>
          <p:cNvGraphicFramePr/>
          <p:nvPr/>
        </p:nvGraphicFramePr>
        <p:xfrm>
          <a:off x="467544" y="1484784"/>
          <a:ext cx="3744416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Grafico 6"/>
          <p:cNvGraphicFramePr/>
          <p:nvPr/>
        </p:nvGraphicFramePr>
        <p:xfrm>
          <a:off x="4572000" y="1484784"/>
          <a:ext cx="4104456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CasellaDiTesto 11"/>
          <p:cNvSpPr txBox="1"/>
          <p:nvPr/>
        </p:nvSpPr>
        <p:spPr>
          <a:xfrm>
            <a:off x="1492740" y="1095127"/>
            <a:ext cx="6031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>
                <a:solidFill>
                  <a:srgbClr val="0070C0"/>
                </a:solidFill>
                <a:latin typeface="+mn-lt"/>
              </a:rPr>
              <a:t>Supporters and Social Reach in 2015 and 2016</a:t>
            </a:r>
            <a:endParaRPr lang="it-IT" sz="24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1293589" y="3903439"/>
            <a:ext cx="65907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>
                <a:solidFill>
                  <a:srgbClr val="0070C0"/>
                </a:solidFill>
                <a:latin typeface="+mn-lt"/>
              </a:rPr>
              <a:t>Time trend of Supporters and Social Reach in 2016</a:t>
            </a:r>
            <a:endParaRPr lang="it-IT" sz="24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3275856" y="188640"/>
            <a:ext cx="2581028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solidFill>
                  <a:srgbClr val="0070C0"/>
                </a:solidFill>
                <a:latin typeface="+mj-lt"/>
              </a:rPr>
              <a:t>Thunderclap</a:t>
            </a:r>
            <a:endParaRPr lang="it-IT" sz="36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5" name="Immagine 14" descr="00-wbddlogo-CDC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99592" y="129006"/>
            <a:ext cx="1203521" cy="792088"/>
          </a:xfrm>
          <a:prstGeom prst="rect">
            <a:avLst/>
          </a:prstGeom>
        </p:spPr>
      </p:pic>
      <p:pic>
        <p:nvPicPr>
          <p:cNvPr id="16" name="Immagine 15" descr="00-wbddlogo-CDC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40887" y="116632"/>
            <a:ext cx="1203521" cy="792088"/>
          </a:xfrm>
          <a:prstGeom prst="rect">
            <a:avLst/>
          </a:prstGeom>
        </p:spPr>
      </p:pic>
      <p:sp>
        <p:nvSpPr>
          <p:cNvPr id="17" name="Rettangolo arrotondato 16"/>
          <p:cNvSpPr/>
          <p:nvPr/>
        </p:nvSpPr>
        <p:spPr>
          <a:xfrm>
            <a:off x="395536" y="1052736"/>
            <a:ext cx="8568952" cy="259228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8" name="Rettangolo arrotondato 17"/>
          <p:cNvSpPr/>
          <p:nvPr/>
        </p:nvSpPr>
        <p:spPr>
          <a:xfrm>
            <a:off x="395536" y="3942995"/>
            <a:ext cx="8568952" cy="259228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rgbClr val="0070C0"/>
                </a:solidFill>
              </a:rPr>
              <a:t>Buzz Day   #WorldBDDay on Twitter</a:t>
            </a:r>
            <a:r>
              <a:rPr lang="it-IT" b="1" dirty="0" smtClean="0">
                <a:solidFill>
                  <a:srgbClr val="0070C0"/>
                </a:solidFill>
              </a:rPr>
              <a:t/>
            </a:r>
            <a:br>
              <a:rPr lang="it-IT" b="1" dirty="0" smtClean="0">
                <a:solidFill>
                  <a:srgbClr val="0070C0"/>
                </a:solidFill>
              </a:rPr>
            </a:br>
            <a:r>
              <a:rPr lang="it-IT" sz="2000" b="1" dirty="0" smtClean="0">
                <a:solidFill>
                  <a:srgbClr val="0070C0"/>
                </a:solidFill>
              </a:rPr>
              <a:t>Report for March 3-4, 2016 – 22 hours</a:t>
            </a:r>
            <a:endParaRPr lang="it-IT" sz="2000" b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9089" r="51605" b="6886"/>
          <a:stretch>
            <a:fillRect/>
          </a:stretch>
        </p:blipFill>
        <p:spPr bwMode="auto">
          <a:xfrm>
            <a:off x="3131840" y="1700808"/>
            <a:ext cx="3439207" cy="2466275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/>
        </p:spPr>
      </p:pic>
      <p:sp>
        <p:nvSpPr>
          <p:cNvPr id="4" name="CasellaDiTesto 3"/>
          <p:cNvSpPr txBox="1"/>
          <p:nvPr/>
        </p:nvSpPr>
        <p:spPr>
          <a:xfrm>
            <a:off x="395536" y="1988840"/>
            <a:ext cx="278448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>
                <a:solidFill>
                  <a:srgbClr val="7030A0"/>
                </a:solidFill>
                <a:latin typeface="+mn-lt"/>
              </a:rPr>
              <a:t>Contributors:    702</a:t>
            </a:r>
          </a:p>
          <a:p>
            <a:r>
              <a:rPr lang="it-IT" sz="2400" b="1" dirty="0" smtClean="0">
                <a:solidFill>
                  <a:srgbClr val="7030A0"/>
                </a:solidFill>
                <a:latin typeface="+mn-lt"/>
              </a:rPr>
              <a:t>Tweets:             1,500</a:t>
            </a:r>
          </a:p>
          <a:p>
            <a:r>
              <a:rPr lang="it-IT" sz="2400" b="1" dirty="0" smtClean="0">
                <a:solidFill>
                  <a:srgbClr val="7030A0"/>
                </a:solidFill>
                <a:latin typeface="+mn-lt"/>
              </a:rPr>
              <a:t>Audience:         6 ml</a:t>
            </a:r>
          </a:p>
          <a:p>
            <a:r>
              <a:rPr lang="it-IT" sz="2400" b="1" dirty="0" smtClean="0">
                <a:solidFill>
                  <a:srgbClr val="7030A0"/>
                </a:solidFill>
                <a:latin typeface="+mn-lt"/>
              </a:rPr>
              <a:t>Impressions:   10 ml </a:t>
            </a:r>
            <a:endParaRPr lang="it-IT" sz="24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5" name="Picture 10"/>
          <p:cNvPicPr>
            <a:picLocks noChangeAspect="1"/>
          </p:cNvPicPr>
          <p:nvPr/>
        </p:nvPicPr>
        <p:blipFill rotWithShape="1">
          <a:blip r:embed="rId3" cstate="print"/>
          <a:srcRect l="10275" t="57458" r="52245" b="25397"/>
          <a:stretch/>
        </p:blipFill>
        <p:spPr>
          <a:xfrm>
            <a:off x="467544" y="4365104"/>
            <a:ext cx="5892655" cy="2160240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/>
          </p:cNvPicPr>
          <p:nvPr/>
        </p:nvPicPr>
        <p:blipFill rotWithShape="1">
          <a:blip r:embed="rId3" cstate="print"/>
          <a:srcRect l="15491" t="30417" r="56342" b="52518"/>
          <a:stretch/>
        </p:blipFill>
        <p:spPr>
          <a:xfrm>
            <a:off x="6228184" y="5013176"/>
            <a:ext cx="2636043" cy="1279827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48960" t="40239" b="6340"/>
          <a:stretch>
            <a:fillRect/>
          </a:stretch>
        </p:blipFill>
        <p:spPr bwMode="auto">
          <a:xfrm>
            <a:off x="6732240" y="2348880"/>
            <a:ext cx="2142027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sellaDiTesto 7"/>
          <p:cNvSpPr txBox="1"/>
          <p:nvPr/>
        </p:nvSpPr>
        <p:spPr>
          <a:xfrm>
            <a:off x="6985585" y="3782183"/>
            <a:ext cx="16212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>
                <a:solidFill>
                  <a:srgbClr val="002060"/>
                </a:solidFill>
              </a:rPr>
              <a:t>Blob Graph by Hour</a:t>
            </a:r>
            <a:endParaRPr lang="it-IT" sz="1400" dirty="0">
              <a:solidFill>
                <a:srgbClr val="002060"/>
              </a:solidFill>
            </a:endParaRPr>
          </a:p>
        </p:txBody>
      </p:sp>
      <p:pic>
        <p:nvPicPr>
          <p:cNvPr id="9" name="Immagine 8" descr="00-wbddlogo-CD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129006"/>
            <a:ext cx="1203521" cy="792088"/>
          </a:xfrm>
          <a:prstGeom prst="rect">
            <a:avLst/>
          </a:prstGeom>
        </p:spPr>
      </p:pic>
      <p:pic>
        <p:nvPicPr>
          <p:cNvPr id="10" name="Immagine 9" descr="00-wbddlogo-CD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60967" y="116632"/>
            <a:ext cx="1203521" cy="79208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539551" y="142852"/>
            <a:ext cx="82809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 smtClean="0">
                <a:solidFill>
                  <a:srgbClr val="0070C0"/>
                </a:solidFill>
              </a:rPr>
              <a:t>WBDD was among the first three trending campaigns  on Thunderclap</a:t>
            </a:r>
            <a:endParaRPr lang="it-IT" sz="3600" b="1" dirty="0">
              <a:solidFill>
                <a:srgbClr val="0070C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28745" t="14829" r="29866" b="6361"/>
          <a:stretch>
            <a:fillRect/>
          </a:stretch>
        </p:blipFill>
        <p:spPr bwMode="auto">
          <a:xfrm>
            <a:off x="2483768" y="1411100"/>
            <a:ext cx="4176464" cy="49702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Autofit/>
          </a:bodyPr>
          <a:lstStyle/>
          <a:p>
            <a:r>
              <a:rPr lang="it-IT" sz="5400" b="1" dirty="0" smtClean="0">
                <a:solidFill>
                  <a:srgbClr val="0070C0"/>
                </a:solidFill>
              </a:rPr>
              <a:t>Europe</a:t>
            </a:r>
            <a:r>
              <a:rPr lang="it-IT" sz="2800" b="1" dirty="0" smtClean="0">
                <a:solidFill>
                  <a:srgbClr val="0070C0"/>
                </a:solidFill>
              </a:rPr>
              <a:t/>
            </a:r>
            <a:br>
              <a:rPr lang="it-IT" sz="2800" b="1" dirty="0" smtClean="0">
                <a:solidFill>
                  <a:srgbClr val="0070C0"/>
                </a:solidFill>
              </a:rPr>
            </a:br>
            <a:r>
              <a:rPr lang="it-IT" sz="2400" b="1" dirty="0" smtClean="0">
                <a:solidFill>
                  <a:srgbClr val="0070C0"/>
                </a:solidFill>
              </a:rPr>
              <a:t> </a:t>
            </a:r>
            <a:r>
              <a:rPr lang="it-IT" sz="3200" b="1" dirty="0" smtClean="0">
                <a:solidFill>
                  <a:srgbClr val="0070C0"/>
                </a:solidFill>
              </a:rPr>
              <a:t>Activities</a:t>
            </a:r>
            <a:r>
              <a:rPr lang="it-IT" sz="2400" b="1" dirty="0" smtClean="0">
                <a:solidFill>
                  <a:srgbClr val="0070C0"/>
                </a:solidFill>
              </a:rPr>
              <a:t>, </a:t>
            </a:r>
            <a:r>
              <a:rPr lang="it-IT" sz="2000" b="1" dirty="0" smtClean="0">
                <a:solidFill>
                  <a:srgbClr val="0070C0"/>
                </a:solidFill>
              </a:rPr>
              <a:t>except website announce and social media </a:t>
            </a:r>
            <a:endParaRPr lang="it-IT" sz="2800" b="1" dirty="0">
              <a:solidFill>
                <a:srgbClr val="0070C0"/>
              </a:solidFill>
            </a:endParaRPr>
          </a:p>
        </p:txBody>
      </p:sp>
      <p:pic>
        <p:nvPicPr>
          <p:cNvPr id="7" name="Picture 8" descr="https://upload.wikimedia.org/wikipedia/commons/thumb/3/39/Europe_polar_stereographic_Caucasus_Urals_boundary.svg/2000px-Europe_polar_stereographic_Caucasus_Urals_boundary.svg.png"/>
          <p:cNvPicPr>
            <a:picLocks noChangeAspect="1" noChangeArrowheads="1"/>
          </p:cNvPicPr>
          <p:nvPr/>
        </p:nvPicPr>
        <p:blipFill>
          <a:blip r:embed="rId2" cstate="print"/>
          <a:srcRect l="21187" t="20925" r="2212"/>
          <a:stretch>
            <a:fillRect/>
          </a:stretch>
        </p:blipFill>
        <p:spPr bwMode="auto">
          <a:xfrm>
            <a:off x="2616074" y="1484784"/>
            <a:ext cx="5152352" cy="4458249"/>
          </a:xfrm>
          <a:prstGeom prst="rect">
            <a:avLst/>
          </a:prstGeom>
          <a:noFill/>
        </p:spPr>
      </p:pic>
      <p:sp>
        <p:nvSpPr>
          <p:cNvPr id="16" name="Ovale 15"/>
          <p:cNvSpPr/>
          <p:nvPr/>
        </p:nvSpPr>
        <p:spPr>
          <a:xfrm>
            <a:off x="3293310" y="1602763"/>
            <a:ext cx="3946483" cy="58989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 smtClean="0">
                <a:solidFill>
                  <a:schemeClr val="bg1"/>
                </a:solidFill>
              </a:rPr>
              <a:t>Multinational Europe</a:t>
            </a:r>
            <a:endParaRPr lang="it-IT" sz="1600" b="1" dirty="0">
              <a:solidFill>
                <a:schemeClr val="bg1"/>
              </a:solidFill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2763747" y="4509120"/>
            <a:ext cx="1376205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smtClean="0">
                <a:solidFill>
                  <a:srgbClr val="7030A0"/>
                </a:solidFill>
              </a:rPr>
              <a:t>Spain  </a:t>
            </a:r>
          </a:p>
          <a:p>
            <a:pPr algn="ctr"/>
            <a:r>
              <a:rPr lang="it-IT" sz="900" b="1" dirty="0" smtClean="0">
                <a:solidFill>
                  <a:srgbClr val="7030A0"/>
                </a:solidFill>
              </a:rPr>
              <a:t>ASEREMAC      &amp;   AEGH</a:t>
            </a:r>
            <a:endParaRPr lang="it-IT" sz="900" b="1" dirty="0">
              <a:solidFill>
                <a:srgbClr val="7030A0"/>
              </a:solidFill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6672181" y="2192656"/>
            <a:ext cx="793928" cy="253916"/>
          </a:xfrm>
          <a:prstGeom prst="rect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50" b="1" dirty="0" smtClean="0">
                <a:solidFill>
                  <a:srgbClr val="7030A0"/>
                </a:solidFill>
              </a:rPr>
              <a:t>Eurocat</a:t>
            </a:r>
            <a:endParaRPr lang="it-IT" sz="1050" b="1" dirty="0">
              <a:solidFill>
                <a:srgbClr val="7030A0"/>
              </a:solidFill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3164196" y="2192656"/>
            <a:ext cx="793928" cy="253916"/>
          </a:xfrm>
          <a:prstGeom prst="rect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50" b="1" dirty="0" smtClean="0">
                <a:solidFill>
                  <a:srgbClr val="7030A0"/>
                </a:solidFill>
              </a:rPr>
              <a:t>EDRIC</a:t>
            </a:r>
            <a:endParaRPr lang="it-IT" sz="1050" b="1" dirty="0">
              <a:solidFill>
                <a:srgbClr val="7030A0"/>
              </a:solidFill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5795185" y="2192656"/>
            <a:ext cx="793928" cy="25391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50" b="1" dirty="0" smtClean="0">
                <a:solidFill>
                  <a:srgbClr val="7030A0"/>
                </a:solidFill>
              </a:rPr>
              <a:t>ETS</a:t>
            </a:r>
            <a:endParaRPr lang="it-IT" sz="1050" b="1" dirty="0">
              <a:solidFill>
                <a:srgbClr val="7030A0"/>
              </a:solidFill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4014636" y="2192656"/>
            <a:ext cx="793928" cy="25391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50" b="1" dirty="0" smtClean="0">
                <a:solidFill>
                  <a:srgbClr val="7030A0"/>
                </a:solidFill>
              </a:rPr>
              <a:t>EDSA</a:t>
            </a:r>
            <a:endParaRPr lang="it-IT" sz="1050" b="1" dirty="0">
              <a:solidFill>
                <a:srgbClr val="7030A0"/>
              </a:solidFill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2483768" y="5085184"/>
            <a:ext cx="2448272" cy="67710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b="1" dirty="0" smtClean="0">
                <a:solidFill>
                  <a:srgbClr val="7030A0"/>
                </a:solidFill>
              </a:rPr>
              <a:t>Italy</a:t>
            </a:r>
          </a:p>
          <a:p>
            <a:pPr algn="ctr"/>
            <a:r>
              <a:rPr lang="it-IT" sz="900" b="1" dirty="0" smtClean="0">
                <a:solidFill>
                  <a:srgbClr val="7030A0"/>
                </a:solidFill>
              </a:rPr>
              <a:t>MS,    ISS,    CNMR,    ACP,   AIPD,  OPBG, </a:t>
            </a:r>
          </a:p>
          <a:p>
            <a:pPr algn="ctr"/>
            <a:r>
              <a:rPr lang="it-IT" sz="900" b="1" dirty="0" smtClean="0">
                <a:solidFill>
                  <a:srgbClr val="7030A0"/>
                </a:solidFill>
              </a:rPr>
              <a:t> SIMGePeD,     SIP,     SFC,     UPPA, </a:t>
            </a:r>
          </a:p>
          <a:p>
            <a:pPr algn="ctr"/>
            <a:r>
              <a:rPr lang="it-IT" sz="900" b="1" dirty="0" smtClean="0">
                <a:solidFill>
                  <a:srgbClr val="002060"/>
                </a:solidFill>
              </a:rPr>
              <a:t>  UniSap                      AGI-F</a:t>
            </a:r>
            <a:endParaRPr lang="it-IT" sz="900" b="1" dirty="0">
              <a:solidFill>
                <a:srgbClr val="002060"/>
              </a:solidFill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4634112" y="3611953"/>
            <a:ext cx="1425119" cy="2308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smtClean="0">
                <a:solidFill>
                  <a:srgbClr val="7030A0"/>
                </a:solidFill>
              </a:rPr>
              <a:t>Germany OvGUM</a:t>
            </a:r>
            <a:endParaRPr lang="it-IT" sz="900" b="1" dirty="0">
              <a:solidFill>
                <a:srgbClr val="7030A0"/>
              </a:solidFill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2686973" y="2955724"/>
            <a:ext cx="906732" cy="2308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smtClean="0">
                <a:solidFill>
                  <a:srgbClr val="7030A0"/>
                </a:solidFill>
              </a:rPr>
              <a:t>Ulster MFIRC</a:t>
            </a:r>
            <a:endParaRPr lang="it-IT" sz="900" b="1" dirty="0">
              <a:solidFill>
                <a:srgbClr val="7030A0"/>
              </a:solidFill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2898572" y="3442573"/>
            <a:ext cx="902902" cy="23713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smtClean="0">
                <a:solidFill>
                  <a:srgbClr val="7030A0"/>
                </a:solidFill>
              </a:rPr>
              <a:t>Wales CARIS</a:t>
            </a:r>
            <a:endParaRPr lang="it-IT" sz="900" b="1" dirty="0">
              <a:solidFill>
                <a:srgbClr val="7030A0"/>
              </a:solidFill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5274383" y="4961728"/>
            <a:ext cx="1193106" cy="2308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smtClean="0">
                <a:solidFill>
                  <a:srgbClr val="7030A0"/>
                </a:solidFill>
              </a:rPr>
              <a:t>Kosovo  AMC </a:t>
            </a:r>
            <a:endParaRPr lang="it-IT" sz="900" b="1" dirty="0">
              <a:solidFill>
                <a:srgbClr val="7030A0"/>
              </a:solidFill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6481911" y="3573016"/>
            <a:ext cx="1430532" cy="2308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smtClean="0">
                <a:solidFill>
                  <a:srgbClr val="7030A0"/>
                </a:solidFill>
              </a:rPr>
              <a:t>Ukraine  OmniNet UBDP </a:t>
            </a:r>
            <a:endParaRPr lang="it-IT" sz="900" b="1" dirty="0">
              <a:solidFill>
                <a:srgbClr val="7030A0"/>
              </a:solidFill>
            </a:endParaRPr>
          </a:p>
        </p:txBody>
      </p:sp>
      <p:sp>
        <p:nvSpPr>
          <p:cNvPr id="28" name="CasellaDiTesto 27"/>
          <p:cNvSpPr txBox="1"/>
          <p:nvPr/>
        </p:nvSpPr>
        <p:spPr>
          <a:xfrm>
            <a:off x="5364087" y="5523244"/>
            <a:ext cx="952395" cy="2308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smtClean="0">
                <a:solidFill>
                  <a:srgbClr val="7030A0"/>
                </a:solidFill>
              </a:rPr>
              <a:t>Malta MCAR </a:t>
            </a:r>
            <a:endParaRPr lang="it-IT" sz="900" b="1" dirty="0">
              <a:solidFill>
                <a:srgbClr val="7030A0"/>
              </a:solidFill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5027813" y="4385725"/>
            <a:ext cx="1193106" cy="2308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smtClean="0">
                <a:solidFill>
                  <a:srgbClr val="7030A0"/>
                </a:solidFill>
              </a:rPr>
              <a:t>Croatia  CSHG</a:t>
            </a:r>
            <a:endParaRPr lang="it-IT" sz="900" b="1" dirty="0">
              <a:solidFill>
                <a:srgbClr val="7030A0"/>
              </a:solidFill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4918189" y="2198088"/>
            <a:ext cx="793928" cy="25391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50" b="1" dirty="0" smtClean="0">
                <a:solidFill>
                  <a:srgbClr val="7030A0"/>
                </a:solidFill>
              </a:rPr>
              <a:t>ESHG</a:t>
            </a:r>
            <a:endParaRPr lang="it-IT" sz="1050" b="1" dirty="0">
              <a:solidFill>
                <a:srgbClr val="7030A0"/>
              </a:solidFill>
            </a:endParaRPr>
          </a:p>
        </p:txBody>
      </p:sp>
      <p:sp>
        <p:nvSpPr>
          <p:cNvPr id="41" name="CasellaDiTesto 40"/>
          <p:cNvSpPr txBox="1"/>
          <p:nvPr/>
        </p:nvSpPr>
        <p:spPr>
          <a:xfrm>
            <a:off x="4316115" y="3365608"/>
            <a:ext cx="1141185" cy="230832"/>
          </a:xfrm>
          <a:prstGeom prst="rect">
            <a:avLst/>
          </a:prstGeom>
          <a:solidFill>
            <a:schemeClr val="bg1"/>
          </a:solidFill>
          <a:ln w="63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smtClean="0">
                <a:solidFill>
                  <a:srgbClr val="002060"/>
                </a:solidFill>
              </a:rPr>
              <a:t>Netherland ENN </a:t>
            </a:r>
            <a:endParaRPr lang="it-IT" sz="900" b="1" dirty="0">
              <a:solidFill>
                <a:srgbClr val="002060"/>
              </a:solidFill>
            </a:endParaRPr>
          </a:p>
        </p:txBody>
      </p:sp>
      <p:sp>
        <p:nvSpPr>
          <p:cNvPr id="42" name="CasellaDiTesto 41"/>
          <p:cNvSpPr txBox="1"/>
          <p:nvPr/>
        </p:nvSpPr>
        <p:spPr>
          <a:xfrm>
            <a:off x="5406656" y="4123912"/>
            <a:ext cx="1037551" cy="230832"/>
          </a:xfrm>
          <a:prstGeom prst="rect">
            <a:avLst/>
          </a:prstGeom>
          <a:solidFill>
            <a:schemeClr val="bg1"/>
          </a:solidFill>
          <a:ln w="63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smtClean="0">
                <a:solidFill>
                  <a:srgbClr val="002060"/>
                </a:solidFill>
              </a:rPr>
              <a:t>Hungary HCAR        </a:t>
            </a:r>
            <a:endParaRPr lang="it-IT" sz="900" b="1" dirty="0">
              <a:solidFill>
                <a:srgbClr val="002060"/>
              </a:solidFill>
            </a:endParaRPr>
          </a:p>
        </p:txBody>
      </p:sp>
      <p:sp>
        <p:nvSpPr>
          <p:cNvPr id="45" name="Ovale 44"/>
          <p:cNvSpPr/>
          <p:nvPr/>
        </p:nvSpPr>
        <p:spPr>
          <a:xfrm>
            <a:off x="4394187" y="5589240"/>
            <a:ext cx="125683" cy="9870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46" name="Ovale 45"/>
          <p:cNvSpPr/>
          <p:nvPr/>
        </p:nvSpPr>
        <p:spPr>
          <a:xfrm>
            <a:off x="3524824" y="3155976"/>
            <a:ext cx="125683" cy="9870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48" name="Ovale 47"/>
          <p:cNvSpPr/>
          <p:nvPr/>
        </p:nvSpPr>
        <p:spPr>
          <a:xfrm>
            <a:off x="6228184" y="5445224"/>
            <a:ext cx="125683" cy="98703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59" name="Ovale 58"/>
          <p:cNvSpPr/>
          <p:nvPr/>
        </p:nvSpPr>
        <p:spPr>
          <a:xfrm>
            <a:off x="3726919" y="3620764"/>
            <a:ext cx="125683" cy="9870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60" name="Ovale 59"/>
          <p:cNvSpPr/>
          <p:nvPr/>
        </p:nvSpPr>
        <p:spPr>
          <a:xfrm>
            <a:off x="6780390" y="3773164"/>
            <a:ext cx="125683" cy="9870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63" name="CasellaDiTesto 62"/>
          <p:cNvSpPr txBox="1"/>
          <p:nvPr/>
        </p:nvSpPr>
        <p:spPr>
          <a:xfrm>
            <a:off x="781291" y="5157192"/>
            <a:ext cx="100540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b="1" dirty="0" smtClean="0">
                <a:solidFill>
                  <a:schemeClr val="bg1">
                    <a:lumMod val="50000"/>
                  </a:schemeClr>
                </a:solidFill>
              </a:rPr>
              <a:t>Special article </a:t>
            </a:r>
          </a:p>
          <a:p>
            <a:pPr algn="ctr"/>
            <a:r>
              <a:rPr lang="it-IT" sz="1050" b="1" dirty="0" smtClean="0">
                <a:solidFill>
                  <a:schemeClr val="bg1">
                    <a:lumMod val="50000"/>
                  </a:schemeClr>
                </a:solidFill>
              </a:rPr>
              <a:t>dissemination</a:t>
            </a:r>
            <a:endParaRPr lang="it-IT" sz="1050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65" name="Connettore 2 64"/>
          <p:cNvCxnSpPr/>
          <p:nvPr/>
        </p:nvCxnSpPr>
        <p:spPr>
          <a:xfrm flipV="1">
            <a:off x="827584" y="5517232"/>
            <a:ext cx="2088232" cy="144016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ttore 2 68"/>
          <p:cNvCxnSpPr/>
          <p:nvPr/>
        </p:nvCxnSpPr>
        <p:spPr>
          <a:xfrm flipV="1">
            <a:off x="1230508" y="5517232"/>
            <a:ext cx="3053460" cy="432048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ttore 2 73"/>
          <p:cNvCxnSpPr/>
          <p:nvPr/>
        </p:nvCxnSpPr>
        <p:spPr>
          <a:xfrm>
            <a:off x="1907704" y="4509120"/>
            <a:ext cx="1512168" cy="792088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uppo 93"/>
          <p:cNvGrpSpPr/>
          <p:nvPr/>
        </p:nvGrpSpPr>
        <p:grpSpPr>
          <a:xfrm>
            <a:off x="651137" y="4265515"/>
            <a:ext cx="1587483" cy="425437"/>
            <a:chOff x="480895" y="4444417"/>
            <a:chExt cx="1587483" cy="425437"/>
          </a:xfrm>
        </p:grpSpPr>
        <p:sp>
          <p:nvSpPr>
            <p:cNvPr id="72" name="CasellaDiTesto 71"/>
            <p:cNvSpPr txBox="1"/>
            <p:nvPr/>
          </p:nvSpPr>
          <p:spPr>
            <a:xfrm>
              <a:off x="830539" y="4454356"/>
              <a:ext cx="1237839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1050" b="1" dirty="0" smtClean="0">
                  <a:solidFill>
                    <a:srgbClr val="002060"/>
                  </a:solidFill>
                </a:rPr>
                <a:t>Telephone Service </a:t>
              </a:r>
            </a:p>
            <a:p>
              <a:pPr algn="ctr"/>
              <a:r>
                <a:rPr lang="it-IT" sz="1050" b="1" dirty="0" smtClean="0">
                  <a:solidFill>
                    <a:srgbClr val="002060"/>
                  </a:solidFill>
                </a:rPr>
                <a:t>Started</a:t>
              </a:r>
              <a:endParaRPr lang="it-IT" sz="1050" b="1" dirty="0">
                <a:solidFill>
                  <a:srgbClr val="002060"/>
                </a:solidFill>
              </a:endParaRPr>
            </a:p>
          </p:txBody>
        </p:sp>
        <p:pic>
          <p:nvPicPr>
            <p:cNvPr id="79" name="Picture 6" descr="https://www.flhsi.com/images/voice.png"/>
            <p:cNvPicPr>
              <a:picLocks noChangeAspect="1" noChangeArrowheads="1"/>
            </p:cNvPicPr>
            <p:nvPr/>
          </p:nvPicPr>
          <p:blipFill>
            <a:blip r:embed="rId3" cstate="print"/>
            <a:srcRect l="38110" r="12751" b="14214"/>
            <a:stretch>
              <a:fillRect/>
            </a:stretch>
          </p:blipFill>
          <p:spPr bwMode="auto">
            <a:xfrm>
              <a:off x="480895" y="4444417"/>
              <a:ext cx="438774" cy="38762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8" name="Gruppo 137"/>
          <p:cNvGrpSpPr/>
          <p:nvPr/>
        </p:nvGrpSpPr>
        <p:grpSpPr>
          <a:xfrm>
            <a:off x="1403648" y="6176337"/>
            <a:ext cx="7129981" cy="618121"/>
            <a:chOff x="1835696" y="6176337"/>
            <a:chExt cx="7129981" cy="618121"/>
          </a:xfrm>
        </p:grpSpPr>
        <p:grpSp>
          <p:nvGrpSpPr>
            <p:cNvPr id="3" name="Gruppo 83"/>
            <p:cNvGrpSpPr/>
            <p:nvPr/>
          </p:nvGrpSpPr>
          <p:grpSpPr>
            <a:xfrm>
              <a:off x="1835696" y="6176337"/>
              <a:ext cx="7129981" cy="281285"/>
              <a:chOff x="1835696" y="6176337"/>
              <a:chExt cx="7129981" cy="281285"/>
            </a:xfrm>
          </p:grpSpPr>
          <p:sp>
            <p:nvSpPr>
              <p:cNvPr id="34" name="CasellaDiTesto 33"/>
              <p:cNvSpPr txBox="1"/>
              <p:nvPr/>
            </p:nvSpPr>
            <p:spPr>
              <a:xfrm>
                <a:off x="2555776" y="6211401"/>
                <a:ext cx="1440160" cy="24622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00B0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000" b="1" dirty="0" smtClean="0">
                    <a:solidFill>
                      <a:srgbClr val="7030A0"/>
                    </a:solidFill>
                  </a:rPr>
                  <a:t>Charter Organization</a:t>
                </a:r>
                <a:endParaRPr lang="it-IT" sz="1000" b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35" name="CasellaDiTesto 34"/>
              <p:cNvSpPr txBox="1"/>
              <p:nvPr/>
            </p:nvSpPr>
            <p:spPr>
              <a:xfrm>
                <a:off x="1835696" y="6176337"/>
                <a:ext cx="784510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it-IT" sz="1200" dirty="0" smtClean="0">
                    <a:solidFill>
                      <a:srgbClr val="002060"/>
                    </a:solidFill>
                  </a:rPr>
                  <a:t>Legenda: </a:t>
                </a:r>
                <a:endParaRPr lang="it-IT" sz="1200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6" name="CasellaDiTesto 35"/>
              <p:cNvSpPr txBox="1"/>
              <p:nvPr/>
            </p:nvSpPr>
            <p:spPr>
              <a:xfrm>
                <a:off x="4499991" y="6211401"/>
                <a:ext cx="2448273" cy="246221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accent6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000" b="1" dirty="0" smtClean="0">
                    <a:solidFill>
                      <a:srgbClr val="7030A0"/>
                    </a:solidFill>
                  </a:rPr>
                  <a:t>2016 WBDD Participating Organization</a:t>
                </a:r>
                <a:endParaRPr lang="it-IT" sz="1000" b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38" name="CasellaDiTesto 37"/>
              <p:cNvSpPr txBox="1"/>
              <p:nvPr/>
            </p:nvSpPr>
            <p:spPr>
              <a:xfrm>
                <a:off x="7221289" y="6199991"/>
                <a:ext cx="1744388" cy="253916"/>
              </a:xfrm>
              <a:prstGeom prst="rect">
                <a:avLst/>
              </a:prstGeom>
              <a:noFill/>
              <a:ln>
                <a:solidFill>
                  <a:srgbClr val="002060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it-IT" sz="1050" b="1" dirty="0" smtClean="0">
                    <a:solidFill>
                      <a:srgbClr val="002060"/>
                    </a:solidFill>
                  </a:rPr>
                  <a:t>2016 Partner Organization </a:t>
                </a:r>
                <a:endParaRPr lang="it-IT" sz="1050" b="1" dirty="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4" name="Gruppo 92"/>
            <p:cNvGrpSpPr/>
            <p:nvPr/>
          </p:nvGrpSpPr>
          <p:grpSpPr>
            <a:xfrm>
              <a:off x="2627784" y="6525344"/>
              <a:ext cx="799590" cy="261610"/>
              <a:chOff x="1086492" y="1583214"/>
              <a:chExt cx="799590" cy="261610"/>
            </a:xfrm>
          </p:grpSpPr>
          <p:sp>
            <p:nvSpPr>
              <p:cNvPr id="54" name="Ovale 53"/>
              <p:cNvSpPr/>
              <p:nvPr/>
            </p:nvSpPr>
            <p:spPr>
              <a:xfrm>
                <a:off x="1086492" y="1655222"/>
                <a:ext cx="125683" cy="98703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9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5" name="CasellaDiTesto 54"/>
              <p:cNvSpPr txBox="1"/>
              <p:nvPr/>
            </p:nvSpPr>
            <p:spPr>
              <a:xfrm>
                <a:off x="1190059" y="1583214"/>
                <a:ext cx="696023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t-IT" sz="1100" dirty="0" smtClean="0">
                    <a:solidFill>
                      <a:srgbClr val="002060"/>
                    </a:solidFill>
                  </a:rPr>
                  <a:t>Meeting </a:t>
                </a:r>
              </a:p>
            </p:txBody>
          </p:sp>
        </p:grpSp>
        <p:grpSp>
          <p:nvGrpSpPr>
            <p:cNvPr id="5" name="Gruppo 94"/>
            <p:cNvGrpSpPr/>
            <p:nvPr/>
          </p:nvGrpSpPr>
          <p:grpSpPr>
            <a:xfrm>
              <a:off x="3707904" y="6532848"/>
              <a:ext cx="616017" cy="261610"/>
              <a:chOff x="1086492" y="2159278"/>
              <a:chExt cx="616017" cy="261610"/>
            </a:xfrm>
          </p:grpSpPr>
          <p:sp>
            <p:nvSpPr>
              <p:cNvPr id="56" name="Ovale 55"/>
              <p:cNvSpPr/>
              <p:nvPr/>
            </p:nvSpPr>
            <p:spPr>
              <a:xfrm>
                <a:off x="1086492" y="2231286"/>
                <a:ext cx="125683" cy="98703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9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7" name="CasellaDiTesto 56"/>
              <p:cNvSpPr txBox="1"/>
              <p:nvPr/>
            </p:nvSpPr>
            <p:spPr>
              <a:xfrm>
                <a:off x="1187624" y="2159278"/>
                <a:ext cx="51488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t-IT" sz="1100" dirty="0" smtClean="0">
                    <a:solidFill>
                      <a:srgbClr val="002060"/>
                    </a:solidFill>
                  </a:rPr>
                  <a:t>Video</a:t>
                </a:r>
              </a:p>
            </p:txBody>
          </p:sp>
        </p:grpSp>
        <p:grpSp>
          <p:nvGrpSpPr>
            <p:cNvPr id="32" name="Gruppo 84"/>
            <p:cNvGrpSpPr/>
            <p:nvPr/>
          </p:nvGrpSpPr>
          <p:grpSpPr>
            <a:xfrm>
              <a:off x="4549687" y="6509575"/>
              <a:ext cx="1095146" cy="261610"/>
              <a:chOff x="1084947" y="2663334"/>
              <a:chExt cx="1095146" cy="261610"/>
            </a:xfrm>
          </p:grpSpPr>
          <p:sp>
            <p:nvSpPr>
              <p:cNvPr id="61" name="Ovale 60"/>
              <p:cNvSpPr/>
              <p:nvPr/>
            </p:nvSpPr>
            <p:spPr>
              <a:xfrm>
                <a:off x="1084947" y="2740899"/>
                <a:ext cx="125683" cy="98703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9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62" name="CasellaDiTesto 61"/>
              <p:cNvSpPr txBox="1"/>
              <p:nvPr/>
            </p:nvSpPr>
            <p:spPr>
              <a:xfrm>
                <a:off x="1219573" y="2663334"/>
                <a:ext cx="96052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t-IT" sz="1100" dirty="0" smtClean="0">
                    <a:solidFill>
                      <a:srgbClr val="002060"/>
                    </a:solidFill>
                  </a:rPr>
                  <a:t>Press Release</a:t>
                </a:r>
                <a:endParaRPr lang="it-IT" sz="1100" dirty="0">
                  <a:solidFill>
                    <a:srgbClr val="002060"/>
                  </a:solidFill>
                </a:endParaRPr>
              </a:p>
            </p:txBody>
          </p:sp>
        </p:grpSp>
      </p:grpSp>
      <p:pic>
        <p:nvPicPr>
          <p:cNvPr id="8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529" y="5484396"/>
            <a:ext cx="273063" cy="372998"/>
          </a:xfrm>
          <a:prstGeom prst="rect">
            <a:avLst/>
          </a:prstGeom>
          <a:noFill/>
          <a:ln w="6350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87" name="Ovale 86"/>
          <p:cNvSpPr/>
          <p:nvPr/>
        </p:nvSpPr>
        <p:spPr>
          <a:xfrm>
            <a:off x="3748353" y="3429000"/>
            <a:ext cx="125683" cy="9870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88" name="CasellaDiTesto 87"/>
          <p:cNvSpPr txBox="1"/>
          <p:nvPr/>
        </p:nvSpPr>
        <p:spPr>
          <a:xfrm>
            <a:off x="7860643" y="5306078"/>
            <a:ext cx="83484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it-IT" sz="1200" dirty="0" smtClean="0">
                <a:solidFill>
                  <a:srgbClr val="002060"/>
                </a:solidFill>
              </a:rPr>
              <a:t>New</a:t>
            </a:r>
          </a:p>
          <a:p>
            <a:pPr algn="ctr"/>
            <a:r>
              <a:rPr lang="it-IT" sz="1200" dirty="0" smtClean="0">
                <a:solidFill>
                  <a:srgbClr val="002060"/>
                </a:solidFill>
              </a:rPr>
              <a:t> fact sheet</a:t>
            </a:r>
          </a:p>
          <a:p>
            <a:pPr algn="ctr"/>
            <a:r>
              <a:rPr lang="it-IT" sz="1200" dirty="0" smtClean="0">
                <a:solidFill>
                  <a:srgbClr val="002060"/>
                </a:solidFill>
              </a:rPr>
              <a:t>on NTD </a:t>
            </a:r>
            <a:endParaRPr lang="it-IT" sz="1200" dirty="0">
              <a:solidFill>
                <a:srgbClr val="002060"/>
              </a:solidFill>
            </a:endParaRPr>
          </a:p>
        </p:txBody>
      </p:sp>
      <p:cxnSp>
        <p:nvCxnSpPr>
          <p:cNvPr id="90" name="Connettore 2 89"/>
          <p:cNvCxnSpPr>
            <a:stCxn id="88" idx="1"/>
            <a:endCxn id="28" idx="3"/>
          </p:cNvCxnSpPr>
          <p:nvPr/>
        </p:nvCxnSpPr>
        <p:spPr>
          <a:xfrm flipH="1">
            <a:off x="6316482" y="5629244"/>
            <a:ext cx="1544161" cy="9416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5079" y="5717815"/>
            <a:ext cx="274553" cy="375481"/>
          </a:xfrm>
          <a:prstGeom prst="rect">
            <a:avLst/>
          </a:prstGeom>
          <a:noFill/>
          <a:ln w="6350">
            <a:solidFill>
              <a:srgbClr val="002060"/>
            </a:solidFill>
            <a:miter lim="800000"/>
            <a:headEnd/>
            <a:tailEnd/>
          </a:ln>
          <a:effectLst/>
        </p:spPr>
      </p:pic>
      <p:grpSp>
        <p:nvGrpSpPr>
          <p:cNvPr id="37" name="Gruppo 101"/>
          <p:cNvGrpSpPr/>
          <p:nvPr/>
        </p:nvGrpSpPr>
        <p:grpSpPr>
          <a:xfrm>
            <a:off x="7717896" y="2492896"/>
            <a:ext cx="1250599" cy="810671"/>
            <a:chOff x="7717896" y="2708921"/>
            <a:chExt cx="1250599" cy="810671"/>
          </a:xfrm>
        </p:grpSpPr>
        <p:pic>
          <p:nvPicPr>
            <p:cNvPr id="37892" name="Picture 4" descr="http://www.psdgraphics.com/file/laurel-wreath-medal-template.jpg"/>
            <p:cNvPicPr>
              <a:picLocks noChangeAspect="1" noChangeArrowheads="1"/>
            </p:cNvPicPr>
            <p:nvPr/>
          </p:nvPicPr>
          <p:blipFill>
            <a:blip r:embed="rId6" cstate="print"/>
            <a:srcRect l="12602" t="7351" r="11787" b="6536"/>
            <a:stretch>
              <a:fillRect/>
            </a:stretch>
          </p:blipFill>
          <p:spPr bwMode="auto">
            <a:xfrm>
              <a:off x="7893151" y="2708921"/>
              <a:ext cx="927321" cy="792087"/>
            </a:xfrm>
            <a:prstGeom prst="rect">
              <a:avLst/>
            </a:prstGeom>
            <a:noFill/>
          </p:spPr>
        </p:pic>
        <p:sp>
          <p:nvSpPr>
            <p:cNvPr id="101" name="CasellaDiTesto 100"/>
            <p:cNvSpPr txBox="1"/>
            <p:nvPr/>
          </p:nvSpPr>
          <p:spPr>
            <a:xfrm>
              <a:off x="7717896" y="2780928"/>
              <a:ext cx="1250599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1400" b="1" dirty="0" smtClean="0">
                  <a:solidFill>
                    <a:srgbClr val="7030A0"/>
                  </a:solidFill>
                </a:rPr>
                <a:t>Greatest </a:t>
              </a:r>
            </a:p>
            <a:p>
              <a:pPr algn="ctr"/>
              <a:r>
                <a:rPr lang="it-IT" sz="1400" b="1" dirty="0" smtClean="0">
                  <a:solidFill>
                    <a:srgbClr val="7030A0"/>
                  </a:solidFill>
                </a:rPr>
                <a:t>Dissemination</a:t>
              </a:r>
            </a:p>
            <a:p>
              <a:pPr algn="ctr"/>
              <a:r>
                <a:rPr lang="it-IT" sz="1400" b="1" dirty="0" smtClean="0">
                  <a:solidFill>
                    <a:srgbClr val="7030A0"/>
                  </a:solidFill>
                </a:rPr>
                <a:t>Award</a:t>
              </a:r>
              <a:endParaRPr lang="it-IT" sz="1400" b="1" dirty="0">
                <a:solidFill>
                  <a:srgbClr val="7030A0"/>
                </a:solidFill>
              </a:endParaRPr>
            </a:p>
          </p:txBody>
        </p:sp>
      </p:grpSp>
      <p:cxnSp>
        <p:nvCxnSpPr>
          <p:cNvPr id="106" name="Connettore 2 105"/>
          <p:cNvCxnSpPr>
            <a:stCxn id="101" idx="2"/>
            <a:endCxn id="27" idx="3"/>
          </p:cNvCxnSpPr>
          <p:nvPr/>
        </p:nvCxnSpPr>
        <p:spPr>
          <a:xfrm flipH="1">
            <a:off x="7912443" y="3303567"/>
            <a:ext cx="430753" cy="384865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Ovale 106"/>
          <p:cNvSpPr/>
          <p:nvPr/>
        </p:nvSpPr>
        <p:spPr>
          <a:xfrm>
            <a:off x="4260442" y="3529284"/>
            <a:ext cx="125683" cy="98703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108" name="Ovale 107"/>
          <p:cNvSpPr/>
          <p:nvPr/>
        </p:nvSpPr>
        <p:spPr>
          <a:xfrm>
            <a:off x="6382139" y="3528191"/>
            <a:ext cx="125683" cy="98703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109" name="Ovale 108"/>
          <p:cNvSpPr/>
          <p:nvPr/>
        </p:nvSpPr>
        <p:spPr>
          <a:xfrm>
            <a:off x="6405342" y="3781536"/>
            <a:ext cx="125683" cy="9870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cxnSp>
        <p:nvCxnSpPr>
          <p:cNvPr id="77" name="Connettore 2 76"/>
          <p:cNvCxnSpPr/>
          <p:nvPr/>
        </p:nvCxnSpPr>
        <p:spPr>
          <a:xfrm flipH="1">
            <a:off x="4860032" y="4581128"/>
            <a:ext cx="3024336" cy="432048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uppo 85"/>
          <p:cNvGrpSpPr/>
          <p:nvPr/>
        </p:nvGrpSpPr>
        <p:grpSpPr>
          <a:xfrm>
            <a:off x="8045551" y="4202505"/>
            <a:ext cx="929601" cy="792087"/>
            <a:chOff x="7893151" y="2708921"/>
            <a:chExt cx="929601" cy="792087"/>
          </a:xfrm>
        </p:grpSpPr>
        <p:pic>
          <p:nvPicPr>
            <p:cNvPr id="89" name="Picture 4" descr="http://www.psdgraphics.com/file/laurel-wreath-medal-template.jpg"/>
            <p:cNvPicPr>
              <a:picLocks noChangeAspect="1" noChangeArrowheads="1"/>
            </p:cNvPicPr>
            <p:nvPr/>
          </p:nvPicPr>
          <p:blipFill>
            <a:blip r:embed="rId6" cstate="print"/>
            <a:srcRect l="12602" t="7351" r="11787" b="6536"/>
            <a:stretch>
              <a:fillRect/>
            </a:stretch>
          </p:blipFill>
          <p:spPr bwMode="auto">
            <a:xfrm>
              <a:off x="7893151" y="2708921"/>
              <a:ext cx="927321" cy="792087"/>
            </a:xfrm>
            <a:prstGeom prst="rect">
              <a:avLst/>
            </a:prstGeom>
            <a:noFill/>
          </p:spPr>
        </p:pic>
        <p:sp>
          <p:nvSpPr>
            <p:cNvPr id="91" name="CasellaDiTesto 90"/>
            <p:cNvSpPr txBox="1"/>
            <p:nvPr/>
          </p:nvSpPr>
          <p:spPr>
            <a:xfrm>
              <a:off x="7963029" y="2751111"/>
              <a:ext cx="85972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1400" b="1" dirty="0" smtClean="0">
                  <a:solidFill>
                    <a:srgbClr val="7030A0"/>
                  </a:solidFill>
                </a:rPr>
                <a:t>Greatest </a:t>
              </a:r>
            </a:p>
            <a:p>
              <a:pPr algn="ctr"/>
              <a:r>
                <a:rPr lang="it-IT" sz="1400" b="1" dirty="0" smtClean="0">
                  <a:solidFill>
                    <a:srgbClr val="7030A0"/>
                  </a:solidFill>
                </a:rPr>
                <a:t>Echos</a:t>
              </a:r>
            </a:p>
            <a:p>
              <a:pPr algn="ctr"/>
              <a:r>
                <a:rPr lang="it-IT" sz="1400" b="1" dirty="0" smtClean="0">
                  <a:solidFill>
                    <a:srgbClr val="7030A0"/>
                  </a:solidFill>
                </a:rPr>
                <a:t>Award</a:t>
              </a:r>
              <a:endParaRPr lang="it-IT" sz="1400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96" name="Ovale 95"/>
          <p:cNvSpPr/>
          <p:nvPr/>
        </p:nvSpPr>
        <p:spPr>
          <a:xfrm>
            <a:off x="3563888" y="5589240"/>
            <a:ext cx="125683" cy="9870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grpSp>
        <p:nvGrpSpPr>
          <p:cNvPr id="136" name="Gruppo 135"/>
          <p:cNvGrpSpPr/>
          <p:nvPr/>
        </p:nvGrpSpPr>
        <p:grpSpPr>
          <a:xfrm>
            <a:off x="251520" y="2492896"/>
            <a:ext cx="2022848" cy="870821"/>
            <a:chOff x="251520" y="3190663"/>
            <a:chExt cx="2022848" cy="870821"/>
          </a:xfrm>
        </p:grpSpPr>
        <p:pic>
          <p:nvPicPr>
            <p:cNvPr id="37890" name="Picture 2" descr="https://i1.rgstatic.net/ii/profile.image/AS%3A272227551674385@1441915514507_l/Eva_Bermejo-Sanchez.png"/>
            <p:cNvPicPr>
              <a:picLocks noChangeAspect="1" noChangeArrowheads="1"/>
            </p:cNvPicPr>
            <p:nvPr/>
          </p:nvPicPr>
          <p:blipFill>
            <a:blip r:embed="rId7" cstate="print">
              <a:lum bright="22000"/>
            </a:blip>
            <a:srcRect/>
            <a:stretch>
              <a:fillRect/>
            </a:stretch>
          </p:blipFill>
          <p:spPr bwMode="auto">
            <a:xfrm>
              <a:off x="452735" y="3250297"/>
              <a:ext cx="634380" cy="634380"/>
            </a:xfrm>
            <a:prstGeom prst="rect">
              <a:avLst/>
            </a:prstGeom>
            <a:noFill/>
          </p:spPr>
        </p:pic>
        <p:sp>
          <p:nvSpPr>
            <p:cNvPr id="81" name="CasellaDiTesto 80"/>
            <p:cNvSpPr txBox="1"/>
            <p:nvPr/>
          </p:nvSpPr>
          <p:spPr>
            <a:xfrm>
              <a:off x="251520" y="3846040"/>
              <a:ext cx="10695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 smtClean="0">
                  <a:solidFill>
                    <a:srgbClr val="002060"/>
                  </a:solidFill>
                </a:rPr>
                <a:t>Eva Bermejo Sanchez</a:t>
              </a:r>
              <a:endParaRPr lang="it-IT" sz="800" dirty="0">
                <a:solidFill>
                  <a:srgbClr val="002060"/>
                </a:solidFill>
              </a:endParaRPr>
            </a:p>
          </p:txBody>
        </p:sp>
        <p:grpSp>
          <p:nvGrpSpPr>
            <p:cNvPr id="40" name="Gruppo 118"/>
            <p:cNvGrpSpPr/>
            <p:nvPr/>
          </p:nvGrpSpPr>
          <p:grpSpPr>
            <a:xfrm>
              <a:off x="1217880" y="3190663"/>
              <a:ext cx="1056488" cy="864096"/>
              <a:chOff x="1098612" y="3190663"/>
              <a:chExt cx="1056488" cy="864096"/>
            </a:xfrm>
          </p:grpSpPr>
          <p:pic>
            <p:nvPicPr>
              <p:cNvPr id="116" name="Picture 4" descr="http://www.psdgraphics.com/file/laurel-wreath-medal-template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12602" t="7351" r="11787" b="6536"/>
              <a:stretch>
                <a:fillRect/>
              </a:stretch>
            </p:blipFill>
            <p:spPr bwMode="auto">
              <a:xfrm>
                <a:off x="1098612" y="3190663"/>
                <a:ext cx="1011625" cy="864096"/>
              </a:xfrm>
              <a:prstGeom prst="rect">
                <a:avLst/>
              </a:prstGeom>
              <a:noFill/>
            </p:spPr>
          </p:pic>
          <p:sp>
            <p:nvSpPr>
              <p:cNvPr id="118" name="CasellaDiTesto 117"/>
              <p:cNvSpPr txBox="1"/>
              <p:nvPr/>
            </p:nvSpPr>
            <p:spPr>
              <a:xfrm>
                <a:off x="1108595" y="3272610"/>
                <a:ext cx="1046505" cy="738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t-IT" sz="1400" b="1" dirty="0" smtClean="0">
                    <a:solidFill>
                      <a:srgbClr val="7030A0"/>
                    </a:solidFill>
                  </a:rPr>
                  <a:t>Worldwide </a:t>
                </a:r>
              </a:p>
              <a:p>
                <a:pPr algn="ctr"/>
                <a:r>
                  <a:rPr lang="it-IT" sz="1400" b="1" dirty="0" smtClean="0">
                    <a:solidFill>
                      <a:srgbClr val="7030A0"/>
                    </a:solidFill>
                  </a:rPr>
                  <a:t>Twitting</a:t>
                </a:r>
              </a:p>
              <a:p>
                <a:pPr algn="ctr"/>
                <a:r>
                  <a:rPr lang="it-IT" sz="1400" b="1" dirty="0" smtClean="0">
                    <a:solidFill>
                      <a:srgbClr val="7030A0"/>
                    </a:solidFill>
                  </a:rPr>
                  <a:t>Award</a:t>
                </a:r>
                <a:endParaRPr lang="it-IT" sz="1400" b="1" dirty="0">
                  <a:solidFill>
                    <a:srgbClr val="7030A0"/>
                  </a:solidFill>
                </a:endParaRPr>
              </a:p>
            </p:txBody>
          </p:sp>
        </p:grpSp>
      </p:grpSp>
      <p:cxnSp>
        <p:nvCxnSpPr>
          <p:cNvPr id="120" name="Connettore 2 119"/>
          <p:cNvCxnSpPr/>
          <p:nvPr/>
        </p:nvCxnSpPr>
        <p:spPr>
          <a:xfrm>
            <a:off x="1331640" y="3356992"/>
            <a:ext cx="1584176" cy="136815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Ovale 121"/>
          <p:cNvSpPr/>
          <p:nvPr/>
        </p:nvSpPr>
        <p:spPr>
          <a:xfrm>
            <a:off x="4604252" y="3814668"/>
            <a:ext cx="125683" cy="9870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139" name="CasellaDiTesto 138"/>
          <p:cNvSpPr txBox="1"/>
          <p:nvPr/>
        </p:nvSpPr>
        <p:spPr>
          <a:xfrm>
            <a:off x="5823605" y="6509575"/>
            <a:ext cx="1524776" cy="26161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it-IT" sz="1100" dirty="0" smtClean="0">
                <a:solidFill>
                  <a:srgbClr val="002060"/>
                </a:solidFill>
              </a:rPr>
              <a:t>Acronyms in next slides</a:t>
            </a:r>
            <a:endParaRPr lang="it-IT" sz="1100" dirty="0">
              <a:solidFill>
                <a:srgbClr val="002060"/>
              </a:solidFill>
            </a:endParaRPr>
          </a:p>
        </p:txBody>
      </p:sp>
      <p:pic>
        <p:nvPicPr>
          <p:cNvPr id="8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8" cstate="print"/>
          <a:srcRect l="23152" t="11769" r="24942" b="10272"/>
          <a:stretch>
            <a:fillRect/>
          </a:stretch>
        </p:blipFill>
        <p:spPr bwMode="auto">
          <a:xfrm>
            <a:off x="539552" y="4784778"/>
            <a:ext cx="42617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5" name="Connettore 2 84"/>
          <p:cNvCxnSpPr/>
          <p:nvPr/>
        </p:nvCxnSpPr>
        <p:spPr>
          <a:xfrm>
            <a:off x="1547664" y="5085184"/>
            <a:ext cx="1080120" cy="288032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CasellaDiTesto 85"/>
          <p:cNvSpPr txBox="1"/>
          <p:nvPr/>
        </p:nvSpPr>
        <p:spPr>
          <a:xfrm>
            <a:off x="971600" y="4727579"/>
            <a:ext cx="7920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 smtClean="0">
                <a:solidFill>
                  <a:srgbClr val="7030A0"/>
                </a:solidFill>
              </a:rPr>
              <a:t>Dossier </a:t>
            </a:r>
          </a:p>
          <a:p>
            <a:r>
              <a:rPr lang="it-IT" sz="1100" b="1" dirty="0" smtClean="0">
                <a:solidFill>
                  <a:srgbClr val="7030A0"/>
                </a:solidFill>
              </a:rPr>
              <a:t>on Web</a:t>
            </a:r>
            <a:endParaRPr lang="it-IT" sz="1100" b="1" dirty="0">
              <a:solidFill>
                <a:srgbClr val="7030A0"/>
              </a:solidFill>
            </a:endParaRPr>
          </a:p>
        </p:txBody>
      </p:sp>
      <p:sp>
        <p:nvSpPr>
          <p:cNvPr id="95" name="Ovale 94"/>
          <p:cNvSpPr/>
          <p:nvPr/>
        </p:nvSpPr>
        <p:spPr>
          <a:xfrm>
            <a:off x="5352239" y="4102051"/>
            <a:ext cx="125683" cy="9870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98" name="Ovale 97"/>
          <p:cNvSpPr/>
          <p:nvPr/>
        </p:nvSpPr>
        <p:spPr>
          <a:xfrm>
            <a:off x="3020275" y="4474722"/>
            <a:ext cx="125683" cy="9870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99" name="Ovale 98"/>
          <p:cNvSpPr/>
          <p:nvPr/>
        </p:nvSpPr>
        <p:spPr>
          <a:xfrm>
            <a:off x="3001088" y="4819465"/>
            <a:ext cx="125683" cy="9870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100" name="Ovale 99"/>
          <p:cNvSpPr/>
          <p:nvPr/>
        </p:nvSpPr>
        <p:spPr>
          <a:xfrm>
            <a:off x="3193244" y="4817030"/>
            <a:ext cx="125683" cy="9870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102" name="Ovale 101"/>
          <p:cNvSpPr/>
          <p:nvPr/>
        </p:nvSpPr>
        <p:spPr>
          <a:xfrm>
            <a:off x="2818877" y="4819465"/>
            <a:ext cx="125683" cy="9870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ourchildlearns.com/online-atlas/images/map-of-united-states-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1241" y="2445862"/>
            <a:ext cx="2198901" cy="1775226"/>
          </a:xfrm>
          <a:prstGeom prst="rect">
            <a:avLst/>
          </a:prstGeom>
          <a:noFill/>
        </p:spPr>
      </p:pic>
      <p:sp>
        <p:nvSpPr>
          <p:cNvPr id="11" name="CasellaDiTesto 10"/>
          <p:cNvSpPr txBox="1"/>
          <p:nvPr/>
        </p:nvSpPr>
        <p:spPr>
          <a:xfrm>
            <a:off x="191865" y="3147356"/>
            <a:ext cx="1406516" cy="31052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100" b="1" dirty="0" smtClean="0">
                <a:solidFill>
                  <a:srgbClr val="7030A0"/>
                </a:solidFill>
              </a:rPr>
              <a:t>MotherToBaby</a:t>
            </a:r>
            <a:endParaRPr lang="it-IT" sz="1100" b="1" dirty="0">
              <a:solidFill>
                <a:srgbClr val="7030A0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179512" y="3526540"/>
            <a:ext cx="1516887" cy="31052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100" b="1" dirty="0" smtClean="0">
                <a:solidFill>
                  <a:srgbClr val="7030A0"/>
                </a:solidFill>
              </a:rPr>
              <a:t>Teratology Society</a:t>
            </a:r>
            <a:endParaRPr lang="it-IT" sz="1100" b="1" dirty="0">
              <a:solidFill>
                <a:srgbClr val="7030A0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191865" y="2392581"/>
            <a:ext cx="1932941" cy="31052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100" b="1" dirty="0" smtClean="0">
                <a:solidFill>
                  <a:srgbClr val="7030A0"/>
                </a:solidFill>
              </a:rPr>
              <a:t>Glob.Hydranenc.Found.</a:t>
            </a:r>
            <a:endParaRPr lang="it-IT" sz="1100" b="1" dirty="0">
              <a:solidFill>
                <a:srgbClr val="7030A0"/>
              </a:solidFill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179512" y="2765715"/>
            <a:ext cx="1440160" cy="26161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100" b="1" dirty="0" smtClean="0">
                <a:solidFill>
                  <a:srgbClr val="7030A0"/>
                </a:solidFill>
              </a:rPr>
              <a:t>Hydrocephalus Ass. </a:t>
            </a:r>
            <a:endParaRPr lang="it-IT" sz="1100" b="1" dirty="0">
              <a:solidFill>
                <a:srgbClr val="7030A0"/>
              </a:solidFill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179512" y="3902130"/>
            <a:ext cx="1488574" cy="31052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100" b="1" dirty="0" smtClean="0">
                <a:solidFill>
                  <a:srgbClr val="7030A0"/>
                </a:solidFill>
              </a:rPr>
              <a:t> Utah BD Network       </a:t>
            </a:r>
            <a:endParaRPr lang="it-IT" sz="1100" b="1" dirty="0">
              <a:solidFill>
                <a:srgbClr val="7030A0"/>
              </a:solidFill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2949461" y="3900080"/>
            <a:ext cx="772600" cy="310524"/>
          </a:xfrm>
          <a:prstGeom prst="rect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b="1" dirty="0" smtClean="0">
                <a:solidFill>
                  <a:srgbClr val="7030A0"/>
                </a:solidFill>
              </a:rPr>
              <a:t>NBDPN</a:t>
            </a:r>
            <a:endParaRPr lang="it-IT" sz="1100" b="1" dirty="0">
              <a:solidFill>
                <a:srgbClr val="7030A0"/>
              </a:solidFill>
            </a:endParaRPr>
          </a:p>
        </p:txBody>
      </p:sp>
      <p:pic>
        <p:nvPicPr>
          <p:cNvPr id="30" name="Picture 12" descr="http://www.paesionline.it/engine/includes/template/home/images/1_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3774" y="2833607"/>
            <a:ext cx="2466843" cy="3691737"/>
          </a:xfrm>
          <a:prstGeom prst="rect">
            <a:avLst/>
          </a:prstGeom>
          <a:noFill/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/>
          <a:srcRect l="50895" t="18133" r="5253" b="24591"/>
          <a:stretch>
            <a:fillRect/>
          </a:stretch>
        </p:blipFill>
        <p:spPr bwMode="auto">
          <a:xfrm>
            <a:off x="5615521" y="2276872"/>
            <a:ext cx="1152582" cy="821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sellaDiTesto 9"/>
          <p:cNvSpPr txBox="1"/>
          <p:nvPr/>
        </p:nvSpPr>
        <p:spPr>
          <a:xfrm>
            <a:off x="6948264" y="3913184"/>
            <a:ext cx="867789" cy="263805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b="1" dirty="0" smtClean="0">
                <a:solidFill>
                  <a:srgbClr val="7030A0"/>
                </a:solidFill>
              </a:rPr>
              <a:t>Bolivia SCP</a:t>
            </a:r>
            <a:endParaRPr lang="it-IT" sz="1100" b="1" dirty="0">
              <a:solidFill>
                <a:srgbClr val="7030A0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5508104" y="3373776"/>
            <a:ext cx="961848" cy="26161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b="1" dirty="0" smtClean="0">
                <a:solidFill>
                  <a:srgbClr val="7030A0"/>
                </a:solidFill>
              </a:rPr>
              <a:t>Ecuador HDC</a:t>
            </a:r>
            <a:endParaRPr lang="it-IT" sz="1100" b="1" dirty="0">
              <a:solidFill>
                <a:srgbClr val="7030A0"/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6872720" y="2941924"/>
            <a:ext cx="1875744" cy="26161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b="1" dirty="0" smtClean="0">
                <a:solidFill>
                  <a:srgbClr val="7030A0"/>
                </a:solidFill>
              </a:rPr>
              <a:t>Colombia  CBDSP  &amp;  CRR </a:t>
            </a:r>
            <a:endParaRPr lang="it-IT" sz="1100" b="1" dirty="0">
              <a:solidFill>
                <a:srgbClr val="7030A0"/>
              </a:solidFill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5884761" y="4674445"/>
            <a:ext cx="1041346" cy="263805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b="1" dirty="0" smtClean="0">
                <a:solidFill>
                  <a:srgbClr val="7030A0"/>
                </a:solidFill>
              </a:rPr>
              <a:t>Chile RRMCM</a:t>
            </a:r>
            <a:endParaRPr lang="it-IT" sz="1100" b="1" dirty="0">
              <a:solidFill>
                <a:srgbClr val="7030A0"/>
              </a:solidFill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7640334" y="4321048"/>
            <a:ext cx="1108130" cy="43088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b="1" dirty="0" smtClean="0">
                <a:solidFill>
                  <a:srgbClr val="7030A0"/>
                </a:solidFill>
              </a:rPr>
              <a:t>Paraguay PNPDC</a:t>
            </a:r>
            <a:endParaRPr lang="it-IT" sz="1100" b="1" dirty="0">
              <a:solidFill>
                <a:srgbClr val="7030A0"/>
              </a:solidFill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7306615" y="5085184"/>
            <a:ext cx="1094734" cy="43088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b="1" dirty="0" smtClean="0">
                <a:solidFill>
                  <a:srgbClr val="7030A0"/>
                </a:solidFill>
              </a:rPr>
              <a:t>Argentina </a:t>
            </a:r>
          </a:p>
          <a:p>
            <a:pPr algn="ctr"/>
            <a:r>
              <a:rPr lang="it-IT" sz="1100" b="1" dirty="0" smtClean="0">
                <a:solidFill>
                  <a:srgbClr val="7030A0"/>
                </a:solidFill>
              </a:rPr>
              <a:t>APEBI &amp; RENAC</a:t>
            </a:r>
            <a:endParaRPr lang="it-IT" sz="1100" b="1" dirty="0">
              <a:solidFill>
                <a:srgbClr val="7030A0"/>
              </a:solidFill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5292080" y="3969070"/>
            <a:ext cx="1373691" cy="26161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b="1" dirty="0" smtClean="0">
                <a:solidFill>
                  <a:srgbClr val="7030A0"/>
                </a:solidFill>
              </a:rPr>
              <a:t>Perù  DGE_MINSA</a:t>
            </a:r>
            <a:endParaRPr lang="it-IT" sz="1100" b="1" dirty="0">
              <a:solidFill>
                <a:srgbClr val="7030A0"/>
              </a:solidFill>
            </a:endParaRPr>
          </a:p>
        </p:txBody>
      </p:sp>
      <p:grpSp>
        <p:nvGrpSpPr>
          <p:cNvPr id="6" name="Gruppo 40"/>
          <p:cNvGrpSpPr/>
          <p:nvPr/>
        </p:nvGrpSpPr>
        <p:grpSpPr>
          <a:xfrm>
            <a:off x="5364088" y="1351040"/>
            <a:ext cx="3050560" cy="972579"/>
            <a:chOff x="5364088" y="5379110"/>
            <a:chExt cx="3050560" cy="972579"/>
          </a:xfrm>
        </p:grpSpPr>
        <p:sp>
          <p:nvSpPr>
            <p:cNvPr id="8" name="Ovale 7"/>
            <p:cNvSpPr/>
            <p:nvPr/>
          </p:nvSpPr>
          <p:spPr>
            <a:xfrm>
              <a:off x="5450867" y="5379110"/>
              <a:ext cx="2963781" cy="39915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b="1" dirty="0" smtClean="0">
                  <a:solidFill>
                    <a:schemeClr val="bg1"/>
                  </a:solidFill>
                </a:rPr>
                <a:t>Multinational </a:t>
              </a:r>
            </a:p>
            <a:p>
              <a:pPr algn="ctr"/>
              <a:r>
                <a:rPr lang="it-IT" sz="1400" b="1" dirty="0" smtClean="0">
                  <a:solidFill>
                    <a:schemeClr val="bg1"/>
                  </a:solidFill>
                </a:rPr>
                <a:t>Latino-America</a:t>
              </a:r>
              <a:endParaRPr lang="it-I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CasellaDiTesto 24"/>
            <p:cNvSpPr txBox="1"/>
            <p:nvPr/>
          </p:nvSpPr>
          <p:spPr>
            <a:xfrm>
              <a:off x="6041977" y="6090079"/>
              <a:ext cx="167924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b="1" dirty="0" smtClean="0">
                  <a:solidFill>
                    <a:srgbClr val="7030A0"/>
                  </a:solidFill>
                </a:rPr>
                <a:t>PAHO/OMS  CLAP/SMR  </a:t>
              </a:r>
              <a:endParaRPr lang="it-IT" sz="1100" b="1" dirty="0">
                <a:solidFill>
                  <a:srgbClr val="7030A0"/>
                </a:solidFill>
              </a:endParaRPr>
            </a:p>
          </p:txBody>
        </p:sp>
        <p:sp>
          <p:nvSpPr>
            <p:cNvPr id="26" name="CasellaDiTesto 25"/>
            <p:cNvSpPr txBox="1"/>
            <p:nvPr/>
          </p:nvSpPr>
          <p:spPr>
            <a:xfrm>
              <a:off x="6914977" y="5816075"/>
              <a:ext cx="1475241" cy="26380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b="1" dirty="0" smtClean="0">
                  <a:solidFill>
                    <a:srgbClr val="7030A0"/>
                  </a:solidFill>
                </a:rPr>
                <a:t>ECLAMC</a:t>
              </a:r>
              <a:endParaRPr lang="it-IT" sz="1100" b="1" dirty="0">
                <a:solidFill>
                  <a:srgbClr val="7030A0"/>
                </a:solidFill>
              </a:endParaRPr>
            </a:p>
          </p:txBody>
        </p:sp>
        <p:sp>
          <p:nvSpPr>
            <p:cNvPr id="27" name="CasellaDiTesto 26"/>
            <p:cNvSpPr txBox="1"/>
            <p:nvPr/>
          </p:nvSpPr>
          <p:spPr>
            <a:xfrm>
              <a:off x="5364088" y="5824854"/>
              <a:ext cx="1475241" cy="26380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b="1" dirty="0" smtClean="0">
                  <a:solidFill>
                    <a:srgbClr val="7030A0"/>
                  </a:solidFill>
                </a:rPr>
                <a:t>Alianza Neonatal</a:t>
              </a:r>
              <a:endParaRPr lang="it-IT" sz="1100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40" name="Tito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>
            <a:noAutofit/>
          </a:bodyPr>
          <a:lstStyle/>
          <a:p>
            <a:r>
              <a:rPr lang="it-IT" sz="4800" b="1" dirty="0" smtClean="0">
                <a:solidFill>
                  <a:srgbClr val="0070C0"/>
                </a:solidFill>
              </a:rPr>
              <a:t>Americas</a:t>
            </a:r>
            <a:r>
              <a:rPr lang="it-IT" sz="2800" b="1" dirty="0" smtClean="0">
                <a:solidFill>
                  <a:srgbClr val="0070C0"/>
                </a:solidFill>
              </a:rPr>
              <a:t/>
            </a:r>
            <a:br>
              <a:rPr lang="it-IT" sz="2800" b="1" dirty="0" smtClean="0">
                <a:solidFill>
                  <a:srgbClr val="0070C0"/>
                </a:solidFill>
              </a:rPr>
            </a:br>
            <a:r>
              <a:rPr lang="it-IT" sz="2400" b="1" dirty="0" smtClean="0">
                <a:solidFill>
                  <a:srgbClr val="0070C0"/>
                </a:solidFill>
              </a:rPr>
              <a:t> </a:t>
            </a:r>
            <a:r>
              <a:rPr lang="it-IT" sz="3200" b="1" dirty="0" smtClean="0">
                <a:solidFill>
                  <a:srgbClr val="0070C0"/>
                </a:solidFill>
              </a:rPr>
              <a:t>Activities, </a:t>
            </a:r>
            <a:r>
              <a:rPr lang="it-IT" sz="2000" b="1" dirty="0" smtClean="0">
                <a:solidFill>
                  <a:srgbClr val="0070C0"/>
                </a:solidFill>
              </a:rPr>
              <a:t>except website announce and social media </a:t>
            </a:r>
            <a:endParaRPr lang="it-IT" sz="2800" b="1" dirty="0">
              <a:solidFill>
                <a:srgbClr val="0070C0"/>
              </a:solidFill>
            </a:endParaRPr>
          </a:p>
        </p:txBody>
      </p:sp>
      <p:sp>
        <p:nvSpPr>
          <p:cNvPr id="50" name="Ovale 49"/>
          <p:cNvSpPr/>
          <p:nvPr/>
        </p:nvSpPr>
        <p:spPr>
          <a:xfrm>
            <a:off x="7609600" y="4715205"/>
            <a:ext cx="125683" cy="9870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51" name="Ovale 50"/>
          <p:cNvSpPr/>
          <p:nvPr/>
        </p:nvSpPr>
        <p:spPr>
          <a:xfrm>
            <a:off x="7800876" y="4715892"/>
            <a:ext cx="125683" cy="98703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52" name="Ovale 51"/>
          <p:cNvSpPr/>
          <p:nvPr/>
        </p:nvSpPr>
        <p:spPr>
          <a:xfrm>
            <a:off x="6372200" y="3592894"/>
            <a:ext cx="125683" cy="9870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53" name="CasellaDiTesto 52"/>
          <p:cNvSpPr txBox="1"/>
          <p:nvPr/>
        </p:nvSpPr>
        <p:spPr>
          <a:xfrm>
            <a:off x="7592643" y="3501008"/>
            <a:ext cx="1443853" cy="26161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b="1" dirty="0" smtClean="0">
                <a:solidFill>
                  <a:srgbClr val="7030A0"/>
                </a:solidFill>
              </a:rPr>
              <a:t>Brazil </a:t>
            </a:r>
            <a:r>
              <a:rPr lang="it-IT" sz="600" b="1" dirty="0" smtClean="0">
                <a:solidFill>
                  <a:srgbClr val="7030A0"/>
                </a:solidFill>
              </a:rPr>
              <a:t>SBGM, UFPE, AMB/AMPE</a:t>
            </a:r>
            <a:endParaRPr lang="it-IT" sz="1100" b="1" dirty="0">
              <a:solidFill>
                <a:srgbClr val="7030A0"/>
              </a:solidFill>
            </a:endParaRPr>
          </a:p>
        </p:txBody>
      </p:sp>
      <p:sp>
        <p:nvSpPr>
          <p:cNvPr id="54" name="Ovale 53"/>
          <p:cNvSpPr/>
          <p:nvPr/>
        </p:nvSpPr>
        <p:spPr>
          <a:xfrm>
            <a:off x="7524328" y="3717032"/>
            <a:ext cx="125683" cy="9870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55" name="Ovale 54"/>
          <p:cNvSpPr/>
          <p:nvPr/>
        </p:nvSpPr>
        <p:spPr>
          <a:xfrm>
            <a:off x="6876256" y="4869160"/>
            <a:ext cx="125683" cy="9870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56" name="Ovale 55"/>
          <p:cNvSpPr/>
          <p:nvPr/>
        </p:nvSpPr>
        <p:spPr>
          <a:xfrm>
            <a:off x="7795996" y="3170785"/>
            <a:ext cx="125683" cy="9870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57" name="Ovale 56"/>
          <p:cNvSpPr/>
          <p:nvPr/>
        </p:nvSpPr>
        <p:spPr>
          <a:xfrm>
            <a:off x="8419330" y="3170785"/>
            <a:ext cx="125683" cy="9870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6080580" y="2582878"/>
            <a:ext cx="1443748" cy="26161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b="1" dirty="0" smtClean="0">
                <a:solidFill>
                  <a:srgbClr val="7030A0"/>
                </a:solidFill>
              </a:rPr>
              <a:t>Costa Rica  INCIENSA</a:t>
            </a:r>
            <a:endParaRPr lang="it-IT" sz="1100" b="1" dirty="0">
              <a:solidFill>
                <a:srgbClr val="7030A0"/>
              </a:solidFill>
            </a:endParaRPr>
          </a:p>
        </p:txBody>
      </p:sp>
      <p:sp>
        <p:nvSpPr>
          <p:cNvPr id="69" name="CasellaDiTesto 68"/>
          <p:cNvSpPr txBox="1"/>
          <p:nvPr/>
        </p:nvSpPr>
        <p:spPr>
          <a:xfrm>
            <a:off x="1571258" y="4319518"/>
            <a:ext cx="1488574" cy="26161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it-IT" sz="1100" b="1" dirty="0" smtClean="0">
                <a:solidFill>
                  <a:srgbClr val="002060"/>
                </a:solidFill>
              </a:rPr>
              <a:t> Arkansas Univ. BDR       </a:t>
            </a:r>
            <a:endParaRPr lang="it-IT" sz="1100" b="1" dirty="0">
              <a:solidFill>
                <a:srgbClr val="002060"/>
              </a:solidFill>
            </a:endParaRPr>
          </a:p>
        </p:txBody>
      </p:sp>
      <p:sp>
        <p:nvSpPr>
          <p:cNvPr id="83" name="Ovale 82"/>
          <p:cNvSpPr/>
          <p:nvPr/>
        </p:nvSpPr>
        <p:spPr>
          <a:xfrm>
            <a:off x="7470653" y="2535087"/>
            <a:ext cx="125683" cy="9870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84" name="Ovale 83"/>
          <p:cNvSpPr/>
          <p:nvPr/>
        </p:nvSpPr>
        <p:spPr>
          <a:xfrm>
            <a:off x="1527786" y="4297384"/>
            <a:ext cx="125683" cy="9870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grpSp>
        <p:nvGrpSpPr>
          <p:cNvPr id="42" name="Gruppo 87"/>
          <p:cNvGrpSpPr/>
          <p:nvPr/>
        </p:nvGrpSpPr>
        <p:grpSpPr>
          <a:xfrm>
            <a:off x="1662395" y="1412776"/>
            <a:ext cx="1249381" cy="912944"/>
            <a:chOff x="1007160" y="3190663"/>
            <a:chExt cx="1249381" cy="912944"/>
          </a:xfrm>
        </p:grpSpPr>
        <p:pic>
          <p:nvPicPr>
            <p:cNvPr id="89" name="Picture 4" descr="http://www.psdgraphics.com/file/laurel-wreath-medal-template.jpg"/>
            <p:cNvPicPr>
              <a:picLocks noChangeAspect="1" noChangeArrowheads="1"/>
            </p:cNvPicPr>
            <p:nvPr/>
          </p:nvPicPr>
          <p:blipFill>
            <a:blip r:embed="rId5" cstate="print"/>
            <a:srcRect l="12602" t="7351" r="11787" b="6536"/>
            <a:stretch>
              <a:fillRect/>
            </a:stretch>
          </p:blipFill>
          <p:spPr bwMode="auto">
            <a:xfrm>
              <a:off x="1098612" y="3190663"/>
              <a:ext cx="1011625" cy="864096"/>
            </a:xfrm>
            <a:prstGeom prst="rect">
              <a:avLst/>
            </a:prstGeom>
            <a:noFill/>
          </p:spPr>
        </p:pic>
        <p:sp>
          <p:nvSpPr>
            <p:cNvPr id="90" name="CasellaDiTesto 89"/>
            <p:cNvSpPr txBox="1"/>
            <p:nvPr/>
          </p:nvSpPr>
          <p:spPr>
            <a:xfrm>
              <a:off x="1007160" y="3272610"/>
              <a:ext cx="124938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1600" b="1" dirty="0" smtClean="0">
                  <a:solidFill>
                    <a:srgbClr val="7030A0"/>
                  </a:solidFill>
                </a:rPr>
                <a:t>Thunderclap</a:t>
              </a:r>
            </a:p>
            <a:p>
              <a:pPr algn="ctr"/>
              <a:r>
                <a:rPr lang="it-IT" sz="1600" b="1" dirty="0" smtClean="0">
                  <a:solidFill>
                    <a:srgbClr val="7030A0"/>
                  </a:solidFill>
                </a:rPr>
                <a:t>Country </a:t>
              </a:r>
            </a:p>
            <a:p>
              <a:pPr algn="ctr"/>
              <a:r>
                <a:rPr lang="it-IT" sz="1600" b="1" dirty="0" smtClean="0">
                  <a:solidFill>
                    <a:srgbClr val="7030A0"/>
                  </a:solidFill>
                </a:rPr>
                <a:t>Award</a:t>
              </a:r>
              <a:endParaRPr lang="it-IT" sz="1600" b="1" dirty="0">
                <a:solidFill>
                  <a:srgbClr val="7030A0"/>
                </a:solidFill>
              </a:endParaRPr>
            </a:p>
          </p:txBody>
        </p:sp>
      </p:grpSp>
      <p:pic>
        <p:nvPicPr>
          <p:cNvPr id="63490" name="Picture 2" descr="https://encrypted-tbn1.gstatic.com/images?q=tbn:ANd9GcQs-Ad8b3jj5XZ3ZsXyZj5UkK9EQlmhDMVHGg65i_wzcSdRtOkx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3356992"/>
            <a:ext cx="571129" cy="571129"/>
          </a:xfrm>
          <a:prstGeom prst="rect">
            <a:avLst/>
          </a:prstGeom>
          <a:noFill/>
        </p:spPr>
      </p:pic>
      <p:sp>
        <p:nvSpPr>
          <p:cNvPr id="91" name="CasellaDiTesto 90"/>
          <p:cNvSpPr txBox="1"/>
          <p:nvPr/>
        </p:nvSpPr>
        <p:spPr>
          <a:xfrm>
            <a:off x="2949461" y="3156528"/>
            <a:ext cx="1406515" cy="310524"/>
          </a:xfrm>
          <a:prstGeom prst="rect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b="1" dirty="0" smtClean="0">
                <a:solidFill>
                  <a:srgbClr val="7030A0"/>
                </a:solidFill>
              </a:rPr>
              <a:t>March of Dimes</a:t>
            </a:r>
            <a:endParaRPr lang="it-IT" sz="1100" b="1" dirty="0">
              <a:solidFill>
                <a:srgbClr val="7030A0"/>
              </a:solidFill>
            </a:endParaRPr>
          </a:p>
        </p:txBody>
      </p:sp>
      <p:grpSp>
        <p:nvGrpSpPr>
          <p:cNvPr id="46" name="Gruppo 92"/>
          <p:cNvGrpSpPr/>
          <p:nvPr/>
        </p:nvGrpSpPr>
        <p:grpSpPr>
          <a:xfrm>
            <a:off x="3962612" y="4042186"/>
            <a:ext cx="1113445" cy="864096"/>
            <a:chOff x="1075129" y="3190663"/>
            <a:chExt cx="1113445" cy="864096"/>
          </a:xfrm>
        </p:grpSpPr>
        <p:pic>
          <p:nvPicPr>
            <p:cNvPr id="94" name="Picture 4" descr="http://www.psdgraphics.com/file/laurel-wreath-medal-template.jpg"/>
            <p:cNvPicPr>
              <a:picLocks noChangeAspect="1" noChangeArrowheads="1"/>
            </p:cNvPicPr>
            <p:nvPr/>
          </p:nvPicPr>
          <p:blipFill>
            <a:blip r:embed="rId5" cstate="print"/>
            <a:srcRect l="12602" t="7351" r="11787" b="6536"/>
            <a:stretch>
              <a:fillRect/>
            </a:stretch>
          </p:blipFill>
          <p:spPr bwMode="auto">
            <a:xfrm>
              <a:off x="1098612" y="3190663"/>
              <a:ext cx="1011625" cy="864096"/>
            </a:xfrm>
            <a:prstGeom prst="rect">
              <a:avLst/>
            </a:prstGeom>
            <a:noFill/>
          </p:spPr>
        </p:pic>
        <p:sp>
          <p:nvSpPr>
            <p:cNvPr id="95" name="CasellaDiTesto 94"/>
            <p:cNvSpPr txBox="1"/>
            <p:nvPr/>
          </p:nvSpPr>
          <p:spPr>
            <a:xfrm>
              <a:off x="1075129" y="3272610"/>
              <a:ext cx="11134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1400" b="1" dirty="0" smtClean="0">
                  <a:solidFill>
                    <a:srgbClr val="7030A0"/>
                  </a:solidFill>
                </a:rPr>
                <a:t>Collaborator</a:t>
              </a:r>
            </a:p>
            <a:p>
              <a:pPr algn="ctr"/>
              <a:r>
                <a:rPr lang="it-IT" sz="1400" b="1" dirty="0" smtClean="0">
                  <a:solidFill>
                    <a:srgbClr val="7030A0"/>
                  </a:solidFill>
                </a:rPr>
                <a:t>Award</a:t>
              </a:r>
              <a:endParaRPr lang="it-IT" sz="1400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96" name="CasellaDiTesto 95"/>
          <p:cNvSpPr txBox="1"/>
          <p:nvPr/>
        </p:nvSpPr>
        <p:spPr>
          <a:xfrm>
            <a:off x="3995936" y="3861048"/>
            <a:ext cx="10631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 smtClean="0">
                <a:solidFill>
                  <a:srgbClr val="7030A0"/>
                </a:solidFill>
              </a:rPr>
              <a:t>Salimah Walani</a:t>
            </a:r>
            <a:endParaRPr lang="it-IT" sz="1050" dirty="0">
              <a:solidFill>
                <a:srgbClr val="7030A0"/>
              </a:solidFill>
            </a:endParaRPr>
          </a:p>
        </p:txBody>
      </p:sp>
      <p:grpSp>
        <p:nvGrpSpPr>
          <p:cNvPr id="58" name="Gruppo 96"/>
          <p:cNvGrpSpPr/>
          <p:nvPr/>
        </p:nvGrpSpPr>
        <p:grpSpPr>
          <a:xfrm>
            <a:off x="2915816" y="1556792"/>
            <a:ext cx="1247073" cy="864096"/>
            <a:chOff x="1008316" y="3190663"/>
            <a:chExt cx="1247073" cy="864096"/>
          </a:xfrm>
        </p:grpSpPr>
        <p:pic>
          <p:nvPicPr>
            <p:cNvPr id="98" name="Picture 4" descr="http://www.psdgraphics.com/file/laurel-wreath-medal-template.jpg"/>
            <p:cNvPicPr>
              <a:picLocks noChangeAspect="1" noChangeArrowheads="1"/>
            </p:cNvPicPr>
            <p:nvPr/>
          </p:nvPicPr>
          <p:blipFill>
            <a:blip r:embed="rId5" cstate="print"/>
            <a:srcRect l="12602" t="7351" r="11787" b="6536"/>
            <a:stretch>
              <a:fillRect/>
            </a:stretch>
          </p:blipFill>
          <p:spPr bwMode="auto">
            <a:xfrm>
              <a:off x="1098612" y="3190663"/>
              <a:ext cx="1011625" cy="864096"/>
            </a:xfrm>
            <a:prstGeom prst="rect">
              <a:avLst/>
            </a:prstGeom>
            <a:noFill/>
          </p:spPr>
        </p:pic>
        <p:sp>
          <p:nvSpPr>
            <p:cNvPr id="99" name="CasellaDiTesto 98"/>
            <p:cNvSpPr txBox="1"/>
            <p:nvPr/>
          </p:nvSpPr>
          <p:spPr>
            <a:xfrm>
              <a:off x="1008316" y="3190663"/>
              <a:ext cx="124707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1600" b="1" dirty="0" smtClean="0">
                  <a:solidFill>
                    <a:srgbClr val="7030A0"/>
                  </a:solidFill>
                </a:rPr>
                <a:t>Collaborator</a:t>
              </a:r>
            </a:p>
            <a:p>
              <a:pPr algn="ctr"/>
              <a:r>
                <a:rPr lang="it-IT" sz="1600" b="1" dirty="0" smtClean="0">
                  <a:solidFill>
                    <a:srgbClr val="7030A0"/>
                  </a:solidFill>
                </a:rPr>
                <a:t>Team</a:t>
              </a:r>
            </a:p>
            <a:p>
              <a:pPr algn="ctr"/>
              <a:r>
                <a:rPr lang="it-IT" sz="1600" b="1" dirty="0" smtClean="0">
                  <a:solidFill>
                    <a:srgbClr val="7030A0"/>
                  </a:solidFill>
                </a:rPr>
                <a:t>Award</a:t>
              </a:r>
              <a:endParaRPr lang="it-IT" sz="1600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100" name="CasellaDiTesto 99"/>
          <p:cNvSpPr txBox="1"/>
          <p:nvPr/>
        </p:nvSpPr>
        <p:spPr>
          <a:xfrm>
            <a:off x="2929541" y="2400741"/>
            <a:ext cx="718855" cy="310524"/>
          </a:xfrm>
          <a:prstGeom prst="rect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b="1" dirty="0" smtClean="0">
                <a:solidFill>
                  <a:srgbClr val="7030A0"/>
                </a:solidFill>
              </a:rPr>
              <a:t>CDC</a:t>
            </a:r>
            <a:endParaRPr lang="it-IT" sz="1100" b="1" dirty="0">
              <a:solidFill>
                <a:srgbClr val="7030A0"/>
              </a:solidFill>
            </a:endParaRPr>
          </a:p>
        </p:txBody>
      </p:sp>
      <p:grpSp>
        <p:nvGrpSpPr>
          <p:cNvPr id="97" name="Gruppo 96"/>
          <p:cNvGrpSpPr/>
          <p:nvPr/>
        </p:nvGrpSpPr>
        <p:grpSpPr>
          <a:xfrm>
            <a:off x="107504" y="5979231"/>
            <a:ext cx="7075479" cy="618121"/>
            <a:chOff x="1835696" y="6176337"/>
            <a:chExt cx="7075479" cy="618121"/>
          </a:xfrm>
        </p:grpSpPr>
        <p:grpSp>
          <p:nvGrpSpPr>
            <p:cNvPr id="101" name="Gruppo 83"/>
            <p:cNvGrpSpPr/>
            <p:nvPr/>
          </p:nvGrpSpPr>
          <p:grpSpPr>
            <a:xfrm>
              <a:off x="1835696" y="6176337"/>
              <a:ext cx="7075479" cy="281285"/>
              <a:chOff x="1835696" y="6176337"/>
              <a:chExt cx="7075479" cy="281285"/>
            </a:xfrm>
          </p:grpSpPr>
          <p:sp>
            <p:nvSpPr>
              <p:cNvPr id="111" name="CasellaDiTesto 110"/>
              <p:cNvSpPr txBox="1"/>
              <p:nvPr/>
            </p:nvSpPr>
            <p:spPr>
              <a:xfrm>
                <a:off x="2555776" y="6211401"/>
                <a:ext cx="1440160" cy="24622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00B0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000" b="1" dirty="0" smtClean="0">
                    <a:solidFill>
                      <a:srgbClr val="7030A0"/>
                    </a:solidFill>
                  </a:rPr>
                  <a:t>Charter Organization</a:t>
                </a:r>
                <a:endParaRPr lang="it-IT" sz="1000" b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12" name="CasellaDiTesto 111"/>
              <p:cNvSpPr txBox="1"/>
              <p:nvPr/>
            </p:nvSpPr>
            <p:spPr>
              <a:xfrm>
                <a:off x="1835696" y="6176337"/>
                <a:ext cx="784510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it-IT" sz="1200" dirty="0" smtClean="0">
                    <a:solidFill>
                      <a:srgbClr val="002060"/>
                    </a:solidFill>
                  </a:rPr>
                  <a:t>Legenda: </a:t>
                </a:r>
                <a:endParaRPr lang="it-IT" sz="1200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13" name="CasellaDiTesto 112"/>
              <p:cNvSpPr txBox="1"/>
              <p:nvPr/>
            </p:nvSpPr>
            <p:spPr>
              <a:xfrm>
                <a:off x="4499991" y="6211401"/>
                <a:ext cx="2448273" cy="246221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accent6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000" b="1" dirty="0" smtClean="0">
                    <a:solidFill>
                      <a:srgbClr val="7030A0"/>
                    </a:solidFill>
                  </a:rPr>
                  <a:t>2016 WBDD Participating Organization</a:t>
                </a:r>
                <a:endParaRPr lang="it-IT" sz="1000" b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14" name="CasellaDiTesto 113"/>
              <p:cNvSpPr txBox="1"/>
              <p:nvPr/>
            </p:nvSpPr>
            <p:spPr>
              <a:xfrm>
                <a:off x="7221289" y="6199991"/>
                <a:ext cx="1689886" cy="253916"/>
              </a:xfrm>
              <a:prstGeom prst="rect">
                <a:avLst/>
              </a:prstGeom>
              <a:noFill/>
              <a:ln>
                <a:solidFill>
                  <a:srgbClr val="002060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it-IT" sz="1050" b="1" dirty="0" smtClean="0">
                    <a:solidFill>
                      <a:srgbClr val="002060"/>
                    </a:solidFill>
                  </a:rPr>
                  <a:t>2016  Partner Organization</a:t>
                </a:r>
                <a:endParaRPr lang="it-IT" sz="1050" b="1" dirty="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02" name="Gruppo 92"/>
            <p:cNvGrpSpPr/>
            <p:nvPr/>
          </p:nvGrpSpPr>
          <p:grpSpPr>
            <a:xfrm>
              <a:off x="2627784" y="6525344"/>
              <a:ext cx="799590" cy="261610"/>
              <a:chOff x="1086492" y="1583214"/>
              <a:chExt cx="799590" cy="261610"/>
            </a:xfrm>
          </p:grpSpPr>
          <p:sp>
            <p:nvSpPr>
              <p:cNvPr id="109" name="Ovale 108"/>
              <p:cNvSpPr/>
              <p:nvPr/>
            </p:nvSpPr>
            <p:spPr>
              <a:xfrm>
                <a:off x="1086492" y="1655222"/>
                <a:ext cx="125683" cy="98703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9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10" name="CasellaDiTesto 109"/>
              <p:cNvSpPr txBox="1"/>
              <p:nvPr/>
            </p:nvSpPr>
            <p:spPr>
              <a:xfrm>
                <a:off x="1190059" y="1583214"/>
                <a:ext cx="696023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t-IT" sz="1100" dirty="0" smtClean="0">
                    <a:solidFill>
                      <a:srgbClr val="002060"/>
                    </a:solidFill>
                  </a:rPr>
                  <a:t>Meeting </a:t>
                </a:r>
              </a:p>
            </p:txBody>
          </p:sp>
        </p:grpSp>
        <p:grpSp>
          <p:nvGrpSpPr>
            <p:cNvPr id="103" name="Gruppo 94"/>
            <p:cNvGrpSpPr/>
            <p:nvPr/>
          </p:nvGrpSpPr>
          <p:grpSpPr>
            <a:xfrm>
              <a:off x="3707904" y="6532848"/>
              <a:ext cx="616017" cy="261610"/>
              <a:chOff x="1086492" y="2159278"/>
              <a:chExt cx="616017" cy="261610"/>
            </a:xfrm>
          </p:grpSpPr>
          <p:sp>
            <p:nvSpPr>
              <p:cNvPr id="107" name="Ovale 106"/>
              <p:cNvSpPr/>
              <p:nvPr/>
            </p:nvSpPr>
            <p:spPr>
              <a:xfrm>
                <a:off x="1086492" y="2231286"/>
                <a:ext cx="125683" cy="98703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9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8" name="CasellaDiTesto 107"/>
              <p:cNvSpPr txBox="1"/>
              <p:nvPr/>
            </p:nvSpPr>
            <p:spPr>
              <a:xfrm>
                <a:off x="1187624" y="2159278"/>
                <a:ext cx="51488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t-IT" sz="1100" dirty="0" smtClean="0">
                    <a:solidFill>
                      <a:srgbClr val="002060"/>
                    </a:solidFill>
                  </a:rPr>
                  <a:t>Video</a:t>
                </a:r>
              </a:p>
            </p:txBody>
          </p:sp>
        </p:grpSp>
      </p:grpSp>
      <p:sp>
        <p:nvSpPr>
          <p:cNvPr id="116" name="Ovale 115"/>
          <p:cNvSpPr/>
          <p:nvPr/>
        </p:nvSpPr>
        <p:spPr>
          <a:xfrm>
            <a:off x="2751922" y="6421084"/>
            <a:ext cx="125683" cy="98703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sp>
        <p:nvSpPr>
          <p:cNvPr id="117" name="CasellaDiTesto 116"/>
          <p:cNvSpPr txBox="1"/>
          <p:nvPr/>
        </p:nvSpPr>
        <p:spPr>
          <a:xfrm>
            <a:off x="2839074" y="6331633"/>
            <a:ext cx="8290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100" dirty="0" smtClean="0">
                <a:solidFill>
                  <a:srgbClr val="002060"/>
                </a:solidFill>
              </a:rPr>
              <a:t>Savescreen</a:t>
            </a:r>
          </a:p>
        </p:txBody>
      </p:sp>
      <p:grpSp>
        <p:nvGrpSpPr>
          <p:cNvPr id="118" name="Gruppo 92"/>
          <p:cNvGrpSpPr/>
          <p:nvPr/>
        </p:nvGrpSpPr>
        <p:grpSpPr>
          <a:xfrm>
            <a:off x="7956376" y="2132856"/>
            <a:ext cx="857733" cy="720080"/>
            <a:chOff x="1078643" y="3190663"/>
            <a:chExt cx="1106418" cy="864096"/>
          </a:xfrm>
        </p:grpSpPr>
        <p:pic>
          <p:nvPicPr>
            <p:cNvPr id="119" name="Picture 4" descr="http://www.psdgraphics.com/file/laurel-wreath-medal-template.jpg"/>
            <p:cNvPicPr>
              <a:picLocks noChangeAspect="1" noChangeArrowheads="1"/>
            </p:cNvPicPr>
            <p:nvPr/>
          </p:nvPicPr>
          <p:blipFill>
            <a:blip r:embed="rId5" cstate="print"/>
            <a:srcRect l="12602" t="7351" r="11787" b="6536"/>
            <a:stretch>
              <a:fillRect/>
            </a:stretch>
          </p:blipFill>
          <p:spPr bwMode="auto">
            <a:xfrm>
              <a:off x="1098612" y="3190663"/>
              <a:ext cx="1011625" cy="864096"/>
            </a:xfrm>
            <a:prstGeom prst="rect">
              <a:avLst/>
            </a:prstGeom>
            <a:noFill/>
          </p:spPr>
        </p:pic>
        <p:sp>
          <p:nvSpPr>
            <p:cNvPr id="120" name="CasellaDiTesto 119"/>
            <p:cNvSpPr txBox="1"/>
            <p:nvPr/>
          </p:nvSpPr>
          <p:spPr>
            <a:xfrm>
              <a:off x="1078643" y="3272610"/>
              <a:ext cx="1106418" cy="6278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1400" b="1" dirty="0" smtClean="0">
                  <a:solidFill>
                    <a:srgbClr val="7030A0"/>
                  </a:solidFill>
                </a:rPr>
                <a:t>Great Idea </a:t>
              </a:r>
            </a:p>
            <a:p>
              <a:pPr algn="ctr"/>
              <a:r>
                <a:rPr lang="it-IT" sz="1400" b="1" dirty="0" smtClean="0">
                  <a:solidFill>
                    <a:srgbClr val="7030A0"/>
                  </a:solidFill>
                </a:rPr>
                <a:t>Award</a:t>
              </a:r>
              <a:endParaRPr lang="it-IT" sz="1400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121" name="Ovale 120"/>
          <p:cNvSpPr/>
          <p:nvPr/>
        </p:nvSpPr>
        <p:spPr>
          <a:xfrm>
            <a:off x="7812360" y="2852936"/>
            <a:ext cx="125683" cy="98703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rgbClr val="C00000"/>
              </a:solidFill>
            </a:endParaRPr>
          </a:p>
        </p:txBody>
      </p:sp>
      <p:cxnSp>
        <p:nvCxnSpPr>
          <p:cNvPr id="123" name="Connettore 2 122"/>
          <p:cNvCxnSpPr/>
          <p:nvPr/>
        </p:nvCxnSpPr>
        <p:spPr>
          <a:xfrm flipH="1">
            <a:off x="7956376" y="2708920"/>
            <a:ext cx="144016" cy="144016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CasellaDiTesto 123"/>
          <p:cNvSpPr txBox="1"/>
          <p:nvPr/>
        </p:nvSpPr>
        <p:spPr>
          <a:xfrm>
            <a:off x="3851920" y="6309320"/>
            <a:ext cx="1524776" cy="26161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it-IT" sz="1100" dirty="0" smtClean="0">
                <a:solidFill>
                  <a:srgbClr val="002060"/>
                </a:solidFill>
              </a:rPr>
              <a:t>Acronyms in next slides</a:t>
            </a:r>
            <a:endParaRPr lang="it-IT" sz="1100" dirty="0">
              <a:solidFill>
                <a:srgbClr val="002060"/>
              </a:solidFill>
            </a:endParaRPr>
          </a:p>
        </p:txBody>
      </p:sp>
      <p:sp>
        <p:nvSpPr>
          <p:cNvPr id="71" name="CasellaDiTesto 70"/>
          <p:cNvSpPr txBox="1"/>
          <p:nvPr/>
        </p:nvSpPr>
        <p:spPr>
          <a:xfrm>
            <a:off x="4788024" y="2338941"/>
            <a:ext cx="1296144" cy="26161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it-IT" sz="1100" b="1" dirty="0" smtClean="0">
                <a:solidFill>
                  <a:srgbClr val="002060"/>
                </a:solidFill>
              </a:rPr>
              <a:t> </a:t>
            </a:r>
            <a:r>
              <a:rPr lang="it-IT" sz="1100" b="1" dirty="0" err="1" smtClean="0">
                <a:solidFill>
                  <a:srgbClr val="002060"/>
                </a:solidFill>
              </a:rPr>
              <a:t>As.Leg</a:t>
            </a:r>
            <a:r>
              <a:rPr lang="it-IT" sz="1100" b="1" dirty="0" smtClean="0">
                <a:solidFill>
                  <a:srgbClr val="002060"/>
                </a:solidFill>
              </a:rPr>
              <a:t>  El Salvador</a:t>
            </a:r>
            <a:endParaRPr lang="it-IT" sz="1100" b="1" dirty="0">
              <a:solidFill>
                <a:srgbClr val="002060"/>
              </a:solidFill>
            </a:endParaRPr>
          </a:p>
        </p:txBody>
      </p:sp>
      <p:pic>
        <p:nvPicPr>
          <p:cNvPr id="72" name="Picture 2" descr="http://images.clipartpanda.com/declaration-clipart-LiKna66ia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2110543"/>
            <a:ext cx="333496" cy="271290"/>
          </a:xfrm>
          <a:prstGeom prst="rect">
            <a:avLst/>
          </a:prstGeom>
          <a:noFill/>
        </p:spPr>
      </p:pic>
      <p:sp>
        <p:nvSpPr>
          <p:cNvPr id="73" name="CasellaDiTesto 72"/>
          <p:cNvSpPr txBox="1"/>
          <p:nvPr/>
        </p:nvSpPr>
        <p:spPr>
          <a:xfrm>
            <a:off x="4860032" y="2110543"/>
            <a:ext cx="933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b="1" i="1" dirty="0" smtClean="0">
                <a:solidFill>
                  <a:schemeClr val="accent2">
                    <a:lumMod val="75000"/>
                  </a:schemeClr>
                </a:solidFill>
              </a:rPr>
              <a:t>Declaration</a:t>
            </a:r>
            <a:endParaRPr lang="it-IT" sz="12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74" name="Gruppo 96"/>
          <p:cNvGrpSpPr/>
          <p:nvPr/>
        </p:nvGrpSpPr>
        <p:grpSpPr>
          <a:xfrm>
            <a:off x="3785325" y="2500400"/>
            <a:ext cx="858683" cy="648072"/>
            <a:chOff x="1098612" y="3190663"/>
            <a:chExt cx="1011625" cy="864096"/>
          </a:xfrm>
        </p:grpSpPr>
        <p:pic>
          <p:nvPicPr>
            <p:cNvPr id="75" name="Picture 4" descr="http://www.psdgraphics.com/file/laurel-wreath-medal-template.jpg"/>
            <p:cNvPicPr>
              <a:picLocks noChangeAspect="1" noChangeArrowheads="1"/>
            </p:cNvPicPr>
            <p:nvPr/>
          </p:nvPicPr>
          <p:blipFill>
            <a:blip r:embed="rId5" cstate="print"/>
            <a:srcRect l="12602" t="7351" r="11787" b="6536"/>
            <a:stretch>
              <a:fillRect/>
            </a:stretch>
          </p:blipFill>
          <p:spPr bwMode="auto">
            <a:xfrm>
              <a:off x="1098612" y="3190663"/>
              <a:ext cx="1011625" cy="864096"/>
            </a:xfrm>
            <a:prstGeom prst="rect">
              <a:avLst/>
            </a:prstGeom>
            <a:noFill/>
          </p:spPr>
        </p:pic>
        <p:sp>
          <p:nvSpPr>
            <p:cNvPr id="76" name="CasellaDiTesto 75"/>
            <p:cNvSpPr txBox="1"/>
            <p:nvPr/>
          </p:nvSpPr>
          <p:spPr>
            <a:xfrm>
              <a:off x="1198780" y="3190663"/>
              <a:ext cx="866145" cy="6379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1600" b="1" dirty="0" smtClean="0">
                  <a:solidFill>
                    <a:srgbClr val="7030A0"/>
                  </a:solidFill>
                </a:rPr>
                <a:t>Blog</a:t>
              </a:r>
              <a:endParaRPr lang="it-IT" sz="1600" b="1" dirty="0" smtClean="0">
                <a:solidFill>
                  <a:srgbClr val="7030A0"/>
                </a:solidFill>
              </a:endParaRPr>
            </a:p>
            <a:p>
              <a:pPr algn="ctr"/>
              <a:r>
                <a:rPr lang="it-IT" sz="1600" b="1" dirty="0" smtClean="0">
                  <a:solidFill>
                    <a:srgbClr val="7030A0"/>
                  </a:solidFill>
                </a:rPr>
                <a:t>Award</a:t>
              </a:r>
              <a:endParaRPr lang="it-IT" sz="1600" b="1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77" name="Gruppo 96"/>
          <p:cNvGrpSpPr/>
          <p:nvPr/>
        </p:nvGrpSpPr>
        <p:grpSpPr>
          <a:xfrm>
            <a:off x="4745834" y="2626973"/>
            <a:ext cx="1224135" cy="648072"/>
            <a:chOff x="1150929" y="3164159"/>
            <a:chExt cx="1442166" cy="864096"/>
          </a:xfrm>
        </p:grpSpPr>
        <p:pic>
          <p:nvPicPr>
            <p:cNvPr id="78" name="Picture 4" descr="http://www.psdgraphics.com/file/laurel-wreath-medal-template.jpg"/>
            <p:cNvPicPr>
              <a:picLocks noChangeAspect="1" noChangeArrowheads="1"/>
            </p:cNvPicPr>
            <p:nvPr/>
          </p:nvPicPr>
          <p:blipFill>
            <a:blip r:embed="rId5" cstate="print"/>
            <a:srcRect l="12602" t="7351" r="11787" b="6536"/>
            <a:stretch>
              <a:fillRect/>
            </a:stretch>
          </p:blipFill>
          <p:spPr bwMode="auto">
            <a:xfrm>
              <a:off x="1367923" y="3164159"/>
              <a:ext cx="1011624" cy="864096"/>
            </a:xfrm>
            <a:prstGeom prst="rect">
              <a:avLst/>
            </a:prstGeom>
            <a:noFill/>
          </p:spPr>
        </p:pic>
        <p:sp>
          <p:nvSpPr>
            <p:cNvPr id="79" name="CasellaDiTesto 78"/>
            <p:cNvSpPr txBox="1"/>
            <p:nvPr/>
          </p:nvSpPr>
          <p:spPr>
            <a:xfrm>
              <a:off x="1150929" y="3203915"/>
              <a:ext cx="1442166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 err="1" smtClean="0">
                  <a:solidFill>
                    <a:srgbClr val="7030A0"/>
                  </a:solidFill>
                </a:rPr>
                <a:t>Declaration</a:t>
              </a:r>
              <a:endParaRPr lang="it-IT" sz="1600" b="1" dirty="0" smtClean="0">
                <a:solidFill>
                  <a:srgbClr val="7030A0"/>
                </a:solidFill>
              </a:endParaRPr>
            </a:p>
            <a:p>
              <a:pPr algn="ctr"/>
              <a:r>
                <a:rPr lang="it-IT" sz="1600" b="1" dirty="0" smtClean="0">
                  <a:solidFill>
                    <a:srgbClr val="7030A0"/>
                  </a:solidFill>
                </a:rPr>
                <a:t>Award</a:t>
              </a:r>
              <a:endParaRPr lang="it-IT" sz="1600" b="1" dirty="0">
                <a:solidFill>
                  <a:srgbClr val="7030A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</TotalTime>
  <Words>1174</Words>
  <Application>Microsoft Office PowerPoint</Application>
  <PresentationFormat>Presentazione su schermo (4:3)</PresentationFormat>
  <Paragraphs>267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17</vt:i4>
      </vt:variant>
    </vt:vector>
  </HeadingPairs>
  <TitlesOfParts>
    <vt:vector size="18" baseType="lpstr">
      <vt:lpstr>Tema di Office</vt:lpstr>
      <vt:lpstr>Summary Report</vt:lpstr>
      <vt:lpstr>Diapositiva 2</vt:lpstr>
      <vt:lpstr>Geolocation of the 73 Organizations in 33 Countries  Contributing to the  March 6, 2016 World Birth Defects Day</vt:lpstr>
      <vt:lpstr>  Thunderclap https://www.thunderclap.it/projects/37334-world-birth-defects-day-2016   </vt:lpstr>
      <vt:lpstr>Diapositiva 5</vt:lpstr>
      <vt:lpstr>Buzz Day   #WorldBDDay on Twitter Report for March 3-4, 2016 – 22 hours</vt:lpstr>
      <vt:lpstr>Diapositiva 7</vt:lpstr>
      <vt:lpstr>Europe  Activities, except website announce and social media </vt:lpstr>
      <vt:lpstr>Americas  Activities, except website announce and social media </vt:lpstr>
      <vt:lpstr>Africa – Middle East – Asia – Australia  Activities, except website announce and social media </vt:lpstr>
      <vt:lpstr>List of Organizations </vt:lpstr>
      <vt:lpstr>Charter organizations</vt:lpstr>
      <vt:lpstr>Participating Organizations - 1</vt:lpstr>
      <vt:lpstr>Participating Organizations - 2</vt:lpstr>
      <vt:lpstr>Participating Organizations -  3</vt:lpstr>
      <vt:lpstr>Participating Organizations -  4</vt:lpstr>
      <vt:lpstr>Partner Organizations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of Activities by Region</dc:title>
  <dc:creator>Pierpaolo</dc:creator>
  <cp:lastModifiedBy>Pierpaolo</cp:lastModifiedBy>
  <cp:revision>55</cp:revision>
  <dcterms:created xsi:type="dcterms:W3CDTF">2016-05-05T13:58:25Z</dcterms:created>
  <dcterms:modified xsi:type="dcterms:W3CDTF">2016-05-09T11:25:02Z</dcterms:modified>
</cp:coreProperties>
</file>